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9" r:id="rId1"/>
  </p:sldMasterIdLst>
  <p:notesMasterIdLst>
    <p:notesMasterId r:id="rId35"/>
  </p:notesMasterIdLst>
  <p:sldIdLst>
    <p:sldId id="256" r:id="rId2"/>
    <p:sldId id="308" r:id="rId3"/>
    <p:sldId id="264" r:id="rId4"/>
    <p:sldId id="280" r:id="rId5"/>
    <p:sldId id="281" r:id="rId6"/>
    <p:sldId id="277" r:id="rId7"/>
    <p:sldId id="278" r:id="rId8"/>
    <p:sldId id="285" r:id="rId9"/>
    <p:sldId id="311" r:id="rId10"/>
    <p:sldId id="265" r:id="rId11"/>
    <p:sldId id="263" r:id="rId12"/>
    <p:sldId id="283" r:id="rId13"/>
    <p:sldId id="260" r:id="rId14"/>
    <p:sldId id="262" r:id="rId15"/>
    <p:sldId id="261" r:id="rId16"/>
    <p:sldId id="266" r:id="rId17"/>
    <p:sldId id="267" r:id="rId18"/>
    <p:sldId id="312" r:id="rId19"/>
    <p:sldId id="268" r:id="rId20"/>
    <p:sldId id="269" r:id="rId21"/>
    <p:sldId id="270" r:id="rId22"/>
    <p:sldId id="279" r:id="rId23"/>
    <p:sldId id="286" r:id="rId24"/>
    <p:sldId id="287" r:id="rId25"/>
    <p:sldId id="288" r:id="rId26"/>
    <p:sldId id="289" r:id="rId27"/>
    <p:sldId id="310" r:id="rId28"/>
    <p:sldId id="271" r:id="rId29"/>
    <p:sldId id="313" r:id="rId30"/>
    <p:sldId id="314" r:id="rId31"/>
    <p:sldId id="315" r:id="rId32"/>
    <p:sldId id="316" r:id="rId33"/>
    <p:sldId id="317"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4" autoAdjust="0"/>
    <p:restoredTop sz="94189" autoAdjust="0"/>
  </p:normalViewPr>
  <p:slideViewPr>
    <p:cSldViewPr snapToGrid="0" snapToObjects="1">
      <p:cViewPr varScale="1">
        <p:scale>
          <a:sx n="104" d="100"/>
          <a:sy n="104" d="100"/>
        </p:scale>
        <p:origin x="6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11F1D-C629-459A-831D-2B9B35883B67}" type="datetimeFigureOut">
              <a:rPr lang="en-GB" smtClean="0"/>
              <a:t>08/10/2026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A71B3-E571-4A3A-B70E-E2CEEBF7EB29}" type="slidenum">
              <a:rPr lang="en-GB" smtClean="0"/>
              <a:t>‹#›</a:t>
            </a:fld>
            <a:endParaRPr lang="en-GB"/>
          </a:p>
        </p:txBody>
      </p:sp>
    </p:spTree>
    <p:extLst>
      <p:ext uri="{BB962C8B-B14F-4D97-AF65-F5344CB8AC3E}">
        <p14:creationId xmlns:p14="http://schemas.microsoft.com/office/powerpoint/2010/main" val="2586091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CA71B3-E571-4A3A-B70E-E2CEEBF7EB29}" type="slidenum">
              <a:rPr lang="en-GB" smtClean="0"/>
              <a:t>2</a:t>
            </a:fld>
            <a:endParaRPr lang="en-GB"/>
          </a:p>
        </p:txBody>
      </p:sp>
    </p:spTree>
    <p:extLst>
      <p:ext uri="{BB962C8B-B14F-4D97-AF65-F5344CB8AC3E}">
        <p14:creationId xmlns:p14="http://schemas.microsoft.com/office/powerpoint/2010/main" val="899516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5CA71B3-E571-4A3A-B70E-E2CEEBF7EB29}" type="slidenum">
              <a:rPr lang="en-GB" smtClean="0"/>
              <a:t>7</a:t>
            </a:fld>
            <a:endParaRPr lang="en-GB"/>
          </a:p>
        </p:txBody>
      </p:sp>
    </p:spTree>
    <p:extLst>
      <p:ext uri="{BB962C8B-B14F-4D97-AF65-F5344CB8AC3E}">
        <p14:creationId xmlns:p14="http://schemas.microsoft.com/office/powerpoint/2010/main" val="3358140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A1912-9AE4-1653-758D-C93B4ECD8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DBB81-7803-0259-5C71-8F95C2AF33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6BF01-68A1-9FAE-E3B8-DD6FB0EAF2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9CE23C6-5654-356F-BE57-C106597D479B}"/>
              </a:ext>
            </a:extLst>
          </p:cNvPr>
          <p:cNvSpPr>
            <a:spLocks noGrp="1"/>
          </p:cNvSpPr>
          <p:nvPr>
            <p:ph type="sldNum" sz="quarter" idx="5"/>
          </p:nvPr>
        </p:nvSpPr>
        <p:spPr/>
        <p:txBody>
          <a:bodyPr/>
          <a:lstStyle/>
          <a:p>
            <a:fld id="{25CA71B3-E571-4A3A-B70E-E2CEEBF7EB29}" type="slidenum">
              <a:rPr lang="en-GB" smtClean="0"/>
              <a:t>8</a:t>
            </a:fld>
            <a:endParaRPr lang="en-GB"/>
          </a:p>
        </p:txBody>
      </p:sp>
    </p:spTree>
    <p:extLst>
      <p:ext uri="{BB962C8B-B14F-4D97-AF65-F5344CB8AC3E}">
        <p14:creationId xmlns:p14="http://schemas.microsoft.com/office/powerpoint/2010/main" val="155212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5B4AF-0567-4992-036F-F45AEED9F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78854-84FF-CFF7-6200-582027AF2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55010-62EE-7A1D-8591-69B079A7798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33A8EE-9D2E-F117-3F5C-789475141308}"/>
              </a:ext>
            </a:extLst>
          </p:cNvPr>
          <p:cNvSpPr>
            <a:spLocks noGrp="1"/>
          </p:cNvSpPr>
          <p:nvPr>
            <p:ph type="sldNum" sz="quarter" idx="5"/>
          </p:nvPr>
        </p:nvSpPr>
        <p:spPr/>
        <p:txBody>
          <a:bodyPr/>
          <a:lstStyle/>
          <a:p>
            <a:fld id="{25CA71B3-E571-4A3A-B70E-E2CEEBF7EB29}" type="slidenum">
              <a:rPr lang="en-GB" smtClean="0"/>
              <a:t>9</a:t>
            </a:fld>
            <a:endParaRPr lang="en-GB"/>
          </a:p>
        </p:txBody>
      </p:sp>
    </p:spTree>
    <p:extLst>
      <p:ext uri="{BB962C8B-B14F-4D97-AF65-F5344CB8AC3E}">
        <p14:creationId xmlns:p14="http://schemas.microsoft.com/office/powerpoint/2010/main" val="1682175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C8D5D-17BE-AFDE-07D0-3D6A01ECC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D2AD9-6601-F96E-CA51-08B8A594F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3163BF-39E7-AB86-CE89-197611CECFF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F97DB2D-7D6B-F70D-4CE1-2EF038D9E09D}"/>
              </a:ext>
            </a:extLst>
          </p:cNvPr>
          <p:cNvSpPr>
            <a:spLocks noGrp="1"/>
          </p:cNvSpPr>
          <p:nvPr>
            <p:ph type="sldNum" sz="quarter" idx="5"/>
          </p:nvPr>
        </p:nvSpPr>
        <p:spPr/>
        <p:txBody>
          <a:bodyPr/>
          <a:lstStyle/>
          <a:p>
            <a:fld id="{25CA71B3-E571-4A3A-B70E-E2CEEBF7EB29}" type="slidenum">
              <a:rPr lang="en-GB" smtClean="0"/>
              <a:t>18</a:t>
            </a:fld>
            <a:endParaRPr lang="en-GB"/>
          </a:p>
        </p:txBody>
      </p:sp>
    </p:spTree>
    <p:extLst>
      <p:ext uri="{BB962C8B-B14F-4D97-AF65-F5344CB8AC3E}">
        <p14:creationId xmlns:p14="http://schemas.microsoft.com/office/powerpoint/2010/main" val="243505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spc="30" baseline="0">
                <a:solidFill>
                  <a:schemeClr val="tx1">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Rectangle 6"/>
          <p:cNvSpPr/>
          <p:nvPr/>
        </p:nvSpPr>
        <p:spPr>
          <a:xfrm>
            <a:off x="0" y="0"/>
            <a:ext cx="3429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287969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73479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200" b="1" baseline="0"/>
            </a:lvl1pPr>
          </a:lstStyle>
          <a:p>
            <a:r>
              <a:rPr lang="en-US"/>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98459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8" name="Rectangle 7"/>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53764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46404" y="1713655"/>
            <a:ext cx="336042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94860" y="1713655"/>
            <a:ext cx="336042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
        <p:nvSpPr>
          <p:cNvPr id="11" name="Rectangle 10"/>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89123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8973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
        <p:nvSpPr>
          <p:cNvPr id="5" name="Rectangle 4"/>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4565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1" baseline="0"/>
            </a:lvl1pPr>
          </a:lstStyle>
          <a:p>
            <a:r>
              <a:rPr lang="en-US"/>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997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1">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846963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40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497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47328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38184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5BCAD085-E8A6-8845-BD4E-CB4CCA059FC4}" type="datetimeFigureOut">
              <a:rPr lang="en-US" smtClean="0"/>
              <a:t>10/8/2026</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accent1">
                    <a:lumMod val="60000"/>
                    <a:lumOff val="40000"/>
                  </a:schemeClr>
                </a:solidFill>
                <a:latin typeface="+mj-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003326296"/>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31.jpg"/><Relationship Id="rId7" Type="http://schemas.openxmlformats.org/officeDocument/2006/relationships/image" Target="../media/image29.jpg"/><Relationship Id="rId12" Type="http://schemas.openxmlformats.org/officeDocument/2006/relationships/image" Target="../media/image37.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G"/><Relationship Id="rId11" Type="http://schemas.openxmlformats.org/officeDocument/2006/relationships/image" Target="../media/image36.jpeg"/><Relationship Id="rId5" Type="http://schemas.openxmlformats.org/officeDocument/2006/relationships/image" Target="../media/image33.jpg"/><Relationship Id="rId10" Type="http://schemas.openxmlformats.org/officeDocument/2006/relationships/image" Target="../media/image28.jpg"/><Relationship Id="rId4" Type="http://schemas.openxmlformats.org/officeDocument/2006/relationships/image" Target="../media/image32.jpeg"/><Relationship Id="rId9" Type="http://schemas.openxmlformats.org/officeDocument/2006/relationships/image" Target="../media/image35.jpeg"/></Relationships>
</file>

<file path=ppt/slides/_rels/slide30.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28.jpg"/><Relationship Id="rId7" Type="http://schemas.openxmlformats.org/officeDocument/2006/relationships/image" Target="../media/image39.jp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8.jp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260" y="2850861"/>
            <a:ext cx="7269480" cy="1325562"/>
          </a:xfrm>
        </p:spPr>
        <p:txBody>
          <a:bodyPr>
            <a:noAutofit/>
          </a:bodyPr>
          <a:lstStyle/>
          <a:p>
            <a:pPr algn="ctr"/>
            <a:r>
              <a:rPr sz="5500" dirty="0"/>
              <a:t>Year 10 Work Experience Celebration</a:t>
            </a:r>
          </a:p>
        </p:txBody>
      </p:sp>
      <p:pic>
        <p:nvPicPr>
          <p:cNvPr id="4" name="Picture 3">
            <a:extLst>
              <a:ext uri="{FF2B5EF4-FFF2-40B4-BE49-F238E27FC236}">
                <a16:creationId xmlns:a16="http://schemas.microsoft.com/office/drawing/2014/main" id="{7B17A7E9-2358-4041-930E-7B8BD7673AB1}"/>
              </a:ext>
            </a:extLst>
          </p:cNvPr>
          <p:cNvPicPr>
            <a:picLocks noChangeAspect="1"/>
          </p:cNvPicPr>
          <p:nvPr/>
        </p:nvPicPr>
        <p:blipFill>
          <a:blip r:embed="rId2"/>
          <a:stretch>
            <a:fillRect/>
          </a:stretch>
        </p:blipFill>
        <p:spPr>
          <a:xfrm>
            <a:off x="3438144" y="5820356"/>
            <a:ext cx="2267711" cy="9098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B104C-AE84-0C9B-CEE8-478BC3227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FE293-67FC-D42C-11FF-59FFDE9B986B}"/>
              </a:ext>
            </a:extLst>
          </p:cNvPr>
          <p:cNvSpPr>
            <a:spLocks noGrp="1"/>
          </p:cNvSpPr>
          <p:nvPr>
            <p:ph type="title"/>
          </p:nvPr>
        </p:nvSpPr>
        <p:spPr>
          <a:xfrm>
            <a:off x="771005" y="2766219"/>
            <a:ext cx="7269480" cy="1325562"/>
          </a:xfrm>
        </p:spPr>
        <p:txBody>
          <a:bodyPr>
            <a:normAutofit fontScale="90000"/>
          </a:bodyPr>
          <a:lstStyle/>
          <a:p>
            <a:pPr algn="ctr"/>
            <a:r>
              <a:rPr lang="en-GB" sz="8000" dirty="0"/>
              <a:t>Student Spotlight </a:t>
            </a:r>
            <a:endParaRPr sz="8000" dirty="0"/>
          </a:p>
        </p:txBody>
      </p:sp>
      <p:pic>
        <p:nvPicPr>
          <p:cNvPr id="3" name="Picture 2">
            <a:extLst>
              <a:ext uri="{FF2B5EF4-FFF2-40B4-BE49-F238E27FC236}">
                <a16:creationId xmlns:a16="http://schemas.microsoft.com/office/drawing/2014/main" id="{07C6264D-03D3-D127-7648-3FEE56FD6261}"/>
              </a:ext>
            </a:extLst>
          </p:cNvPr>
          <p:cNvPicPr>
            <a:picLocks noChangeAspect="1"/>
          </p:cNvPicPr>
          <p:nvPr/>
        </p:nvPicPr>
        <p:blipFill>
          <a:blip r:embed="rId3"/>
          <a:stretch>
            <a:fillRect/>
          </a:stretch>
        </p:blipFill>
        <p:spPr>
          <a:xfrm>
            <a:off x="3438045" y="5949617"/>
            <a:ext cx="2267909" cy="908383"/>
          </a:xfrm>
          <a:prstGeom prst="rect">
            <a:avLst/>
          </a:prstGeom>
        </p:spPr>
      </p:pic>
    </p:spTree>
    <p:extLst>
      <p:ext uri="{BB962C8B-B14F-4D97-AF65-F5344CB8AC3E}">
        <p14:creationId xmlns:p14="http://schemas.microsoft.com/office/powerpoint/2010/main" val="2501552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283425"/>
            <a:ext cx="7269480" cy="1325562"/>
          </a:xfrm>
        </p:spPr>
        <p:txBody>
          <a:bodyPr/>
          <a:lstStyle/>
          <a:p>
            <a:r>
              <a:rPr dirty="0"/>
              <a:t>Student Spotlight </a:t>
            </a:r>
            <a:r>
              <a:rPr lang="en-GB" dirty="0"/>
              <a:t>1</a:t>
            </a:r>
            <a:endParaRPr dirty="0"/>
          </a:p>
        </p:txBody>
      </p:sp>
      <p:sp>
        <p:nvSpPr>
          <p:cNvPr id="3" name="Content Placeholder 2"/>
          <p:cNvSpPr>
            <a:spLocks noGrp="1"/>
          </p:cNvSpPr>
          <p:nvPr>
            <p:ph idx="1"/>
          </p:nvPr>
        </p:nvSpPr>
        <p:spPr>
          <a:xfrm>
            <a:off x="739670" y="1765191"/>
            <a:ext cx="6446520" cy="4351337"/>
          </a:xfrm>
        </p:spPr>
        <p:txBody>
          <a:bodyPr/>
          <a:lstStyle/>
          <a:p>
            <a:r>
              <a:rPr lang="en-GB" sz="2200" b="1" dirty="0">
                <a:solidFill>
                  <a:schemeClr val="tx1"/>
                </a:solidFill>
              </a:rPr>
              <a:t>Joel – City Holdings</a:t>
            </a:r>
          </a:p>
          <a:p>
            <a:endParaRPr dirty="0"/>
          </a:p>
        </p:txBody>
      </p:sp>
      <p:sp>
        <p:nvSpPr>
          <p:cNvPr id="5" name="Rectangle 4">
            <a:extLst>
              <a:ext uri="{FF2B5EF4-FFF2-40B4-BE49-F238E27FC236}">
                <a16:creationId xmlns:a16="http://schemas.microsoft.com/office/drawing/2014/main" id="{02771979-B2C8-43D3-AE44-FAE10E249C31}"/>
              </a:ext>
            </a:extLst>
          </p:cNvPr>
          <p:cNvSpPr/>
          <p:nvPr/>
        </p:nvSpPr>
        <p:spPr>
          <a:xfrm>
            <a:off x="1824824" y="2495474"/>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pic>
        <p:nvPicPr>
          <p:cNvPr id="7" name="Picture 6">
            <a:extLst>
              <a:ext uri="{FF2B5EF4-FFF2-40B4-BE49-F238E27FC236}">
                <a16:creationId xmlns:a16="http://schemas.microsoft.com/office/drawing/2014/main" id="{19F3AF4B-E3FD-76EC-B38A-3BA59335A9B3}"/>
              </a:ext>
            </a:extLst>
          </p:cNvPr>
          <p:cNvPicPr>
            <a:picLocks noChangeAspect="1"/>
          </p:cNvPicPr>
          <p:nvPr/>
        </p:nvPicPr>
        <p:blipFill>
          <a:blip r:embed="rId2"/>
          <a:stretch>
            <a:fillRect/>
          </a:stretch>
        </p:blipFill>
        <p:spPr>
          <a:xfrm>
            <a:off x="6935355" y="2901373"/>
            <a:ext cx="1905000" cy="1905000"/>
          </a:xfrm>
          <a:prstGeom prst="rect">
            <a:avLst/>
          </a:prstGeom>
        </p:spPr>
      </p:pic>
      <p:pic>
        <p:nvPicPr>
          <p:cNvPr id="6" name="Picture 5">
            <a:extLst>
              <a:ext uri="{FF2B5EF4-FFF2-40B4-BE49-F238E27FC236}">
                <a16:creationId xmlns:a16="http://schemas.microsoft.com/office/drawing/2014/main" id="{3952D878-A2F2-0691-D3D1-59C85F55EE9D}"/>
              </a:ext>
            </a:extLst>
          </p:cNvPr>
          <p:cNvPicPr>
            <a:picLocks noChangeAspect="1"/>
          </p:cNvPicPr>
          <p:nvPr/>
        </p:nvPicPr>
        <p:blipFill>
          <a:blip r:embed="rId3"/>
          <a:stretch>
            <a:fillRect/>
          </a:stretch>
        </p:blipFill>
        <p:spPr>
          <a:xfrm>
            <a:off x="2976869" y="5949617"/>
            <a:ext cx="2267909" cy="9083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Student Spotlight </a:t>
            </a:r>
            <a:r>
              <a:rPr lang="en-GB" dirty="0"/>
              <a:t>2</a:t>
            </a:r>
            <a:endParaRPr dirty="0"/>
          </a:p>
        </p:txBody>
      </p:sp>
      <p:sp>
        <p:nvSpPr>
          <p:cNvPr id="3" name="Content Placeholder 2"/>
          <p:cNvSpPr>
            <a:spLocks noGrp="1"/>
          </p:cNvSpPr>
          <p:nvPr>
            <p:ph idx="1"/>
          </p:nvPr>
        </p:nvSpPr>
        <p:spPr/>
        <p:txBody>
          <a:bodyPr/>
          <a:lstStyle/>
          <a:p>
            <a:r>
              <a:rPr lang="en-GB" sz="2400" b="1" dirty="0">
                <a:solidFill>
                  <a:schemeClr val="tx1"/>
                </a:solidFill>
              </a:rPr>
              <a:t>Jake – Jill Clewes Academy</a:t>
            </a:r>
          </a:p>
          <a:p>
            <a:endParaRPr dirty="0"/>
          </a:p>
        </p:txBody>
      </p:sp>
      <p:sp>
        <p:nvSpPr>
          <p:cNvPr id="5" name="Rectangle 4">
            <a:extLst>
              <a:ext uri="{FF2B5EF4-FFF2-40B4-BE49-F238E27FC236}">
                <a16:creationId xmlns:a16="http://schemas.microsoft.com/office/drawing/2014/main" id="{D723CAC0-0BA8-411B-801A-BB2D1C5612B7}"/>
              </a:ext>
            </a:extLst>
          </p:cNvPr>
          <p:cNvSpPr/>
          <p:nvPr/>
        </p:nvSpPr>
        <p:spPr>
          <a:xfrm>
            <a:off x="1883664" y="2587532"/>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pic>
        <p:nvPicPr>
          <p:cNvPr id="7" name="Picture 6">
            <a:extLst>
              <a:ext uri="{FF2B5EF4-FFF2-40B4-BE49-F238E27FC236}">
                <a16:creationId xmlns:a16="http://schemas.microsoft.com/office/drawing/2014/main" id="{5590D5C7-5D42-1105-326D-1E9593C2F9D8}"/>
              </a:ext>
            </a:extLst>
          </p:cNvPr>
          <p:cNvPicPr>
            <a:picLocks noChangeAspect="1"/>
          </p:cNvPicPr>
          <p:nvPr/>
        </p:nvPicPr>
        <p:blipFill>
          <a:blip r:embed="rId2"/>
          <a:stretch>
            <a:fillRect/>
          </a:stretch>
        </p:blipFill>
        <p:spPr>
          <a:xfrm>
            <a:off x="6217950" y="2587532"/>
            <a:ext cx="2528888" cy="1790700"/>
          </a:xfrm>
          <a:prstGeom prst="rect">
            <a:avLst/>
          </a:prstGeom>
        </p:spPr>
      </p:pic>
      <p:pic>
        <p:nvPicPr>
          <p:cNvPr id="6" name="Picture 5">
            <a:extLst>
              <a:ext uri="{FF2B5EF4-FFF2-40B4-BE49-F238E27FC236}">
                <a16:creationId xmlns:a16="http://schemas.microsoft.com/office/drawing/2014/main" id="{D35AF3FF-B240-318D-1312-FC877E7A944B}"/>
              </a:ext>
            </a:extLst>
          </p:cNvPr>
          <p:cNvPicPr>
            <a:picLocks noChangeAspect="1"/>
          </p:cNvPicPr>
          <p:nvPr/>
        </p:nvPicPr>
        <p:blipFill>
          <a:blip r:embed="rId3"/>
          <a:stretch>
            <a:fillRect/>
          </a:stretch>
        </p:blipFill>
        <p:spPr>
          <a:xfrm>
            <a:off x="3035709" y="5949617"/>
            <a:ext cx="2267909" cy="908383"/>
          </a:xfrm>
          <a:prstGeom prst="rect">
            <a:avLst/>
          </a:prstGeom>
        </p:spPr>
      </p:pic>
    </p:spTree>
    <p:extLst>
      <p:ext uri="{BB962C8B-B14F-4D97-AF65-F5344CB8AC3E}">
        <p14:creationId xmlns:p14="http://schemas.microsoft.com/office/powerpoint/2010/main" val="1984369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Student Spotlight </a:t>
            </a:r>
            <a:r>
              <a:rPr lang="en-GB" dirty="0"/>
              <a:t>3</a:t>
            </a:r>
            <a:endParaRPr dirty="0"/>
          </a:p>
        </p:txBody>
      </p:sp>
      <p:sp>
        <p:nvSpPr>
          <p:cNvPr id="3" name="Content Placeholder 2"/>
          <p:cNvSpPr>
            <a:spLocks noGrp="1"/>
          </p:cNvSpPr>
          <p:nvPr>
            <p:ph idx="1"/>
          </p:nvPr>
        </p:nvSpPr>
        <p:spPr>
          <a:xfrm>
            <a:off x="946404" y="1930401"/>
            <a:ext cx="6446520" cy="4351337"/>
          </a:xfrm>
        </p:spPr>
        <p:txBody>
          <a:bodyPr/>
          <a:lstStyle/>
          <a:p>
            <a:r>
              <a:rPr lang="en-GB" sz="2200" b="1" dirty="0">
                <a:solidFill>
                  <a:schemeClr val="tx1"/>
                </a:solidFill>
              </a:rPr>
              <a:t>Benji – Sea &amp; Earth</a:t>
            </a:r>
          </a:p>
          <a:p>
            <a:endParaRPr dirty="0"/>
          </a:p>
        </p:txBody>
      </p:sp>
      <p:sp>
        <p:nvSpPr>
          <p:cNvPr id="4" name="Rectangle 3">
            <a:extLst>
              <a:ext uri="{FF2B5EF4-FFF2-40B4-BE49-F238E27FC236}">
                <a16:creationId xmlns:a16="http://schemas.microsoft.com/office/drawing/2014/main" id="{CB69D630-C576-462D-8045-2B73CE44138A}"/>
              </a:ext>
            </a:extLst>
          </p:cNvPr>
          <p:cNvSpPr/>
          <p:nvPr/>
        </p:nvSpPr>
        <p:spPr>
          <a:xfrm>
            <a:off x="1902137" y="2626338"/>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pic>
        <p:nvPicPr>
          <p:cNvPr id="6" name="Picture 5">
            <a:extLst>
              <a:ext uri="{FF2B5EF4-FFF2-40B4-BE49-F238E27FC236}">
                <a16:creationId xmlns:a16="http://schemas.microsoft.com/office/drawing/2014/main" id="{E56B91D2-6DAF-3521-EBA1-0F074CC46C69}"/>
              </a:ext>
            </a:extLst>
          </p:cNvPr>
          <p:cNvPicPr>
            <a:picLocks noChangeAspect="1"/>
          </p:cNvPicPr>
          <p:nvPr/>
        </p:nvPicPr>
        <p:blipFill>
          <a:blip r:embed="rId2"/>
          <a:stretch>
            <a:fillRect/>
          </a:stretch>
        </p:blipFill>
        <p:spPr>
          <a:xfrm>
            <a:off x="6313482" y="2626338"/>
            <a:ext cx="2543175" cy="2543175"/>
          </a:xfrm>
          <a:prstGeom prst="rect">
            <a:avLst/>
          </a:prstGeom>
        </p:spPr>
      </p:pic>
      <p:pic>
        <p:nvPicPr>
          <p:cNvPr id="7" name="Picture 6">
            <a:extLst>
              <a:ext uri="{FF2B5EF4-FFF2-40B4-BE49-F238E27FC236}">
                <a16:creationId xmlns:a16="http://schemas.microsoft.com/office/drawing/2014/main" id="{128ACFB0-F25B-642A-32A3-CB3BF4B9F546}"/>
              </a:ext>
            </a:extLst>
          </p:cNvPr>
          <p:cNvPicPr>
            <a:picLocks noChangeAspect="1"/>
          </p:cNvPicPr>
          <p:nvPr/>
        </p:nvPicPr>
        <p:blipFill>
          <a:blip r:embed="rId3"/>
          <a:stretch>
            <a:fillRect/>
          </a:stretch>
        </p:blipFill>
        <p:spPr>
          <a:xfrm>
            <a:off x="3054182" y="5947087"/>
            <a:ext cx="2267909" cy="908383"/>
          </a:xfrm>
          <a:prstGeom prst="rect">
            <a:avLst/>
          </a:prstGeom>
        </p:spPr>
      </p:pic>
    </p:spTree>
    <p:extLst>
      <p:ext uri="{BB962C8B-B14F-4D97-AF65-F5344CB8AC3E}">
        <p14:creationId xmlns:p14="http://schemas.microsoft.com/office/powerpoint/2010/main" val="1578118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Student Spotlight </a:t>
            </a:r>
            <a:r>
              <a:rPr lang="en-GB" dirty="0"/>
              <a:t>4</a:t>
            </a:r>
            <a:endParaRPr dirty="0"/>
          </a:p>
        </p:txBody>
      </p:sp>
      <p:sp>
        <p:nvSpPr>
          <p:cNvPr id="7" name="Rectangle 6">
            <a:extLst>
              <a:ext uri="{FF2B5EF4-FFF2-40B4-BE49-F238E27FC236}">
                <a16:creationId xmlns:a16="http://schemas.microsoft.com/office/drawing/2014/main" id="{E3A8184E-8CA2-4747-84FF-36A2022F4971}"/>
              </a:ext>
            </a:extLst>
          </p:cNvPr>
          <p:cNvSpPr/>
          <p:nvPr/>
        </p:nvSpPr>
        <p:spPr>
          <a:xfrm>
            <a:off x="1800970" y="2639428"/>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sp>
        <p:nvSpPr>
          <p:cNvPr id="8" name="Rectangle 7">
            <a:extLst>
              <a:ext uri="{FF2B5EF4-FFF2-40B4-BE49-F238E27FC236}">
                <a16:creationId xmlns:a16="http://schemas.microsoft.com/office/drawing/2014/main" id="{059BD276-5835-499D-9745-8824F1C6CB67}"/>
              </a:ext>
            </a:extLst>
          </p:cNvPr>
          <p:cNvSpPr/>
          <p:nvPr/>
        </p:nvSpPr>
        <p:spPr>
          <a:xfrm>
            <a:off x="1146806" y="1980709"/>
            <a:ext cx="3385029" cy="430887"/>
          </a:xfrm>
          <a:prstGeom prst="rect">
            <a:avLst/>
          </a:prstGeom>
        </p:spPr>
        <p:txBody>
          <a:bodyPr wrap="none">
            <a:spAutoFit/>
          </a:bodyPr>
          <a:lstStyle/>
          <a:p>
            <a:pPr marL="285750" indent="-285750">
              <a:buFont typeface="Arial" panose="020B0604020202020204" pitchFamily="34" charset="0"/>
              <a:buChar char="•"/>
            </a:pPr>
            <a:r>
              <a:rPr lang="en-GB" sz="2200" b="1" dirty="0">
                <a:latin typeface="Open Sans"/>
              </a:rPr>
              <a:t>Oliver – BAE Systems</a:t>
            </a:r>
            <a:endParaRPr lang="en-GB" sz="2200" b="0" i="0" dirty="0">
              <a:effectLst/>
              <a:latin typeface="Open Sans"/>
            </a:endParaRPr>
          </a:p>
        </p:txBody>
      </p:sp>
      <p:pic>
        <p:nvPicPr>
          <p:cNvPr id="4" name="Picture 3">
            <a:extLst>
              <a:ext uri="{FF2B5EF4-FFF2-40B4-BE49-F238E27FC236}">
                <a16:creationId xmlns:a16="http://schemas.microsoft.com/office/drawing/2014/main" id="{27BCD677-7E6F-3BA6-6C71-C658FBBB70C7}"/>
              </a:ext>
            </a:extLst>
          </p:cNvPr>
          <p:cNvPicPr>
            <a:picLocks noChangeAspect="1"/>
          </p:cNvPicPr>
          <p:nvPr/>
        </p:nvPicPr>
        <p:blipFill>
          <a:blip r:embed="rId2"/>
          <a:stretch>
            <a:fillRect/>
          </a:stretch>
        </p:blipFill>
        <p:spPr>
          <a:xfrm>
            <a:off x="5903110" y="2639428"/>
            <a:ext cx="2879840" cy="1801957"/>
          </a:xfrm>
          <a:prstGeom prst="rect">
            <a:avLst/>
          </a:prstGeom>
        </p:spPr>
      </p:pic>
      <p:pic>
        <p:nvPicPr>
          <p:cNvPr id="5" name="Picture 4">
            <a:extLst>
              <a:ext uri="{FF2B5EF4-FFF2-40B4-BE49-F238E27FC236}">
                <a16:creationId xmlns:a16="http://schemas.microsoft.com/office/drawing/2014/main" id="{1F9052D4-9FBC-8FDD-2A95-680931ABAD09}"/>
              </a:ext>
            </a:extLst>
          </p:cNvPr>
          <p:cNvPicPr>
            <a:picLocks noChangeAspect="1"/>
          </p:cNvPicPr>
          <p:nvPr/>
        </p:nvPicPr>
        <p:blipFill>
          <a:blip r:embed="rId3"/>
          <a:stretch>
            <a:fillRect/>
          </a:stretch>
        </p:blipFill>
        <p:spPr>
          <a:xfrm>
            <a:off x="2953015" y="5949617"/>
            <a:ext cx="2267909" cy="908383"/>
          </a:xfrm>
          <a:prstGeom prst="rect">
            <a:avLst/>
          </a:prstGeom>
        </p:spPr>
      </p:pic>
    </p:spTree>
    <p:extLst>
      <p:ext uri="{BB962C8B-B14F-4D97-AF65-F5344CB8AC3E}">
        <p14:creationId xmlns:p14="http://schemas.microsoft.com/office/powerpoint/2010/main" val="2020781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Student Spotlight 5</a:t>
            </a:r>
          </a:p>
        </p:txBody>
      </p:sp>
      <p:sp>
        <p:nvSpPr>
          <p:cNvPr id="3" name="Content Placeholder 2"/>
          <p:cNvSpPr>
            <a:spLocks noGrp="1"/>
          </p:cNvSpPr>
          <p:nvPr>
            <p:ph idx="1"/>
          </p:nvPr>
        </p:nvSpPr>
        <p:spPr/>
        <p:txBody>
          <a:bodyPr/>
          <a:lstStyle/>
          <a:p>
            <a:r>
              <a:rPr lang="en-GB" sz="2200" b="1" dirty="0">
                <a:solidFill>
                  <a:schemeClr val="tx1"/>
                </a:solidFill>
              </a:rPr>
              <a:t>Carter – LTH Plumbing &amp; Heating</a:t>
            </a:r>
          </a:p>
          <a:p>
            <a:endParaRPr dirty="0"/>
          </a:p>
        </p:txBody>
      </p:sp>
      <p:sp>
        <p:nvSpPr>
          <p:cNvPr id="5" name="Rectangle 4">
            <a:extLst>
              <a:ext uri="{FF2B5EF4-FFF2-40B4-BE49-F238E27FC236}">
                <a16:creationId xmlns:a16="http://schemas.microsoft.com/office/drawing/2014/main" id="{29E4D879-8C64-450C-9848-984F598CBA9D}"/>
              </a:ext>
            </a:extLst>
          </p:cNvPr>
          <p:cNvSpPr/>
          <p:nvPr/>
        </p:nvSpPr>
        <p:spPr>
          <a:xfrm>
            <a:off x="1883664" y="2551134"/>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pic>
        <p:nvPicPr>
          <p:cNvPr id="7" name="Picture 6">
            <a:extLst>
              <a:ext uri="{FF2B5EF4-FFF2-40B4-BE49-F238E27FC236}">
                <a16:creationId xmlns:a16="http://schemas.microsoft.com/office/drawing/2014/main" id="{4C96964B-F7DE-4C8C-FD69-88E86670B7B0}"/>
              </a:ext>
            </a:extLst>
          </p:cNvPr>
          <p:cNvPicPr>
            <a:picLocks noChangeAspect="1"/>
          </p:cNvPicPr>
          <p:nvPr/>
        </p:nvPicPr>
        <p:blipFill>
          <a:blip r:embed="rId3"/>
          <a:srcRect t="38665" b="28144"/>
          <a:stretch>
            <a:fillRect/>
          </a:stretch>
        </p:blipFill>
        <p:spPr>
          <a:xfrm>
            <a:off x="5823525" y="3077038"/>
            <a:ext cx="3005422" cy="997529"/>
          </a:xfrm>
          <a:prstGeom prst="rect">
            <a:avLst/>
          </a:prstGeom>
        </p:spPr>
      </p:pic>
      <p:pic>
        <p:nvPicPr>
          <p:cNvPr id="6" name="Picture 5">
            <a:extLst>
              <a:ext uri="{FF2B5EF4-FFF2-40B4-BE49-F238E27FC236}">
                <a16:creationId xmlns:a16="http://schemas.microsoft.com/office/drawing/2014/main" id="{E4551556-37D2-C805-2477-69D47C5B6360}"/>
              </a:ext>
            </a:extLst>
          </p:cNvPr>
          <p:cNvPicPr>
            <a:picLocks noChangeAspect="1"/>
          </p:cNvPicPr>
          <p:nvPr/>
        </p:nvPicPr>
        <p:blipFill>
          <a:blip r:embed="rId4"/>
          <a:stretch>
            <a:fillRect/>
          </a:stretch>
        </p:blipFill>
        <p:spPr>
          <a:xfrm>
            <a:off x="3035709" y="5949617"/>
            <a:ext cx="2267909" cy="908383"/>
          </a:xfrm>
          <a:prstGeom prst="rect">
            <a:avLst/>
          </a:prstGeom>
        </p:spPr>
      </p:pic>
    </p:spTree>
    <p:extLst>
      <p:ext uri="{BB962C8B-B14F-4D97-AF65-F5344CB8AC3E}">
        <p14:creationId xmlns:p14="http://schemas.microsoft.com/office/powerpoint/2010/main" val="404132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014A-4644-4F59-C614-A03377FB49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1F0C7-B381-CF9E-97D8-4DA6B3680C6B}"/>
              </a:ext>
            </a:extLst>
          </p:cNvPr>
          <p:cNvSpPr>
            <a:spLocks noGrp="1"/>
          </p:cNvSpPr>
          <p:nvPr>
            <p:ph type="title"/>
          </p:nvPr>
        </p:nvSpPr>
        <p:spPr/>
        <p:txBody>
          <a:bodyPr/>
          <a:lstStyle/>
          <a:p>
            <a:r>
              <a:rPr dirty="0"/>
              <a:t>Student Spotlight </a:t>
            </a:r>
            <a:r>
              <a:rPr lang="en-GB" dirty="0"/>
              <a:t>6</a:t>
            </a:r>
            <a:endParaRPr dirty="0"/>
          </a:p>
        </p:txBody>
      </p:sp>
      <p:sp>
        <p:nvSpPr>
          <p:cNvPr id="3" name="Content Placeholder 2">
            <a:extLst>
              <a:ext uri="{FF2B5EF4-FFF2-40B4-BE49-F238E27FC236}">
                <a16:creationId xmlns:a16="http://schemas.microsoft.com/office/drawing/2014/main" id="{D55415EC-8B1E-CF5D-E4DD-E0B51CA44FB3}"/>
              </a:ext>
            </a:extLst>
          </p:cNvPr>
          <p:cNvSpPr>
            <a:spLocks noGrp="1"/>
          </p:cNvSpPr>
          <p:nvPr>
            <p:ph idx="1"/>
          </p:nvPr>
        </p:nvSpPr>
        <p:spPr/>
        <p:txBody>
          <a:bodyPr/>
          <a:lstStyle/>
          <a:p>
            <a:r>
              <a:rPr lang="en-GB" sz="2200" b="1" dirty="0">
                <a:solidFill>
                  <a:schemeClr val="tx1"/>
                </a:solidFill>
              </a:rPr>
              <a:t>Aoife – CTD Architects</a:t>
            </a:r>
          </a:p>
          <a:p>
            <a:endParaRPr dirty="0"/>
          </a:p>
        </p:txBody>
      </p:sp>
      <p:sp>
        <p:nvSpPr>
          <p:cNvPr id="5" name="Rectangle 4">
            <a:extLst>
              <a:ext uri="{FF2B5EF4-FFF2-40B4-BE49-F238E27FC236}">
                <a16:creationId xmlns:a16="http://schemas.microsoft.com/office/drawing/2014/main" id="{11984824-1FE3-88FB-8E44-97995841F22D}"/>
              </a:ext>
            </a:extLst>
          </p:cNvPr>
          <p:cNvSpPr/>
          <p:nvPr/>
        </p:nvSpPr>
        <p:spPr>
          <a:xfrm>
            <a:off x="1883664" y="2551134"/>
            <a:ext cx="4572000" cy="3416320"/>
          </a:xfrm>
          <a:prstGeom prst="rect">
            <a:avLst/>
          </a:prstGeom>
        </p:spPr>
        <p:txBody>
          <a:bodyPr>
            <a:spAutoFit/>
          </a:bodyPr>
          <a:lstStyle/>
          <a:p>
            <a:pPr algn="ctr"/>
            <a:r>
              <a:rPr lang="en-GB" dirty="0">
                <a:solidFill>
                  <a:srgbClr val="999999"/>
                </a:solidFill>
                <a:latin typeface="Open Sans"/>
              </a:rPr>
              <a:t>Punctuality and reliability</a:t>
            </a:r>
          </a:p>
          <a:p>
            <a:pPr algn="ctr"/>
            <a:r>
              <a:rPr lang="en-GB" dirty="0">
                <a:solidFill>
                  <a:srgbClr val="000000"/>
                </a:solidFill>
                <a:latin typeface="Open Sans"/>
              </a:rPr>
              <a:t>Excellent</a:t>
            </a:r>
          </a:p>
          <a:p>
            <a:pPr algn="ctr"/>
            <a:r>
              <a:rPr lang="en-GB" dirty="0">
                <a:solidFill>
                  <a:srgbClr val="999999"/>
                </a:solidFill>
                <a:latin typeface="Open Sans"/>
              </a:rPr>
              <a:t>Overall attitude</a:t>
            </a:r>
          </a:p>
          <a:p>
            <a:pPr algn="ctr"/>
            <a:r>
              <a:rPr lang="en-GB" dirty="0">
                <a:solidFill>
                  <a:srgbClr val="000000"/>
                </a:solidFill>
                <a:latin typeface="Open Sans"/>
              </a:rPr>
              <a:t>Excellent</a:t>
            </a:r>
          </a:p>
          <a:p>
            <a:pPr algn="ctr"/>
            <a:r>
              <a:rPr lang="en-GB" dirty="0">
                <a:solidFill>
                  <a:srgbClr val="999999"/>
                </a:solidFill>
                <a:latin typeface="Open Sans"/>
              </a:rPr>
              <a:t>Communication</a:t>
            </a:r>
          </a:p>
          <a:p>
            <a:pPr algn="ctr"/>
            <a:r>
              <a:rPr lang="en-GB" dirty="0">
                <a:solidFill>
                  <a:srgbClr val="000000"/>
                </a:solidFill>
                <a:latin typeface="Open Sans"/>
              </a:rPr>
              <a:t>Excellent</a:t>
            </a:r>
          </a:p>
          <a:p>
            <a:pPr algn="ctr"/>
            <a:r>
              <a:rPr lang="en-GB" dirty="0">
                <a:solidFill>
                  <a:srgbClr val="999999"/>
                </a:solidFill>
                <a:latin typeface="Open Sans"/>
              </a:rPr>
              <a:t>Problem solving</a:t>
            </a:r>
          </a:p>
          <a:p>
            <a:pPr algn="ctr"/>
            <a:r>
              <a:rPr lang="en-GB" dirty="0">
                <a:solidFill>
                  <a:srgbClr val="000000"/>
                </a:solidFill>
                <a:latin typeface="Open Sans"/>
              </a:rPr>
              <a:t>Excellent</a:t>
            </a:r>
          </a:p>
          <a:p>
            <a:pPr algn="ctr"/>
            <a:r>
              <a:rPr lang="en-GB" dirty="0">
                <a:solidFill>
                  <a:srgbClr val="999999"/>
                </a:solidFill>
                <a:latin typeface="Open Sans"/>
              </a:rPr>
              <a:t>Teamwork</a:t>
            </a:r>
          </a:p>
          <a:p>
            <a:pPr algn="ctr"/>
            <a:r>
              <a:rPr lang="en-GB" dirty="0">
                <a:solidFill>
                  <a:srgbClr val="000000"/>
                </a:solidFill>
                <a:latin typeface="Open Sans"/>
              </a:rPr>
              <a:t>Excellent</a:t>
            </a:r>
          </a:p>
          <a:p>
            <a:pPr algn="ctr"/>
            <a:r>
              <a:rPr lang="en-GB" dirty="0">
                <a:solidFill>
                  <a:srgbClr val="999999"/>
                </a:solidFill>
                <a:latin typeface="Open Sans"/>
              </a:rPr>
              <a:t>Independence</a:t>
            </a:r>
          </a:p>
          <a:p>
            <a:pPr algn="ctr"/>
            <a:r>
              <a:rPr lang="en-GB" dirty="0">
                <a:solidFill>
                  <a:srgbClr val="000000"/>
                </a:solidFill>
                <a:latin typeface="Open Sans"/>
              </a:rPr>
              <a:t>Excellent</a:t>
            </a:r>
            <a:endParaRPr lang="en-GB" b="0" i="0" dirty="0">
              <a:solidFill>
                <a:srgbClr val="000000"/>
              </a:solidFill>
              <a:effectLst/>
              <a:latin typeface="Open Sans"/>
            </a:endParaRPr>
          </a:p>
        </p:txBody>
      </p:sp>
      <p:pic>
        <p:nvPicPr>
          <p:cNvPr id="6" name="Picture 5">
            <a:extLst>
              <a:ext uri="{FF2B5EF4-FFF2-40B4-BE49-F238E27FC236}">
                <a16:creationId xmlns:a16="http://schemas.microsoft.com/office/drawing/2014/main" id="{715AB57C-CB7D-7812-8EAB-DD46B20E426A}"/>
              </a:ext>
            </a:extLst>
          </p:cNvPr>
          <p:cNvPicPr>
            <a:picLocks noChangeAspect="1"/>
          </p:cNvPicPr>
          <p:nvPr/>
        </p:nvPicPr>
        <p:blipFill>
          <a:blip r:embed="rId3"/>
          <a:stretch>
            <a:fillRect/>
          </a:stretch>
        </p:blipFill>
        <p:spPr>
          <a:xfrm>
            <a:off x="6255160" y="2551134"/>
            <a:ext cx="2500946" cy="2500946"/>
          </a:xfrm>
          <a:prstGeom prst="rect">
            <a:avLst/>
          </a:prstGeom>
        </p:spPr>
      </p:pic>
      <p:pic>
        <p:nvPicPr>
          <p:cNvPr id="9" name="Picture 8">
            <a:extLst>
              <a:ext uri="{FF2B5EF4-FFF2-40B4-BE49-F238E27FC236}">
                <a16:creationId xmlns:a16="http://schemas.microsoft.com/office/drawing/2014/main" id="{1508C1FC-242B-EE97-A89F-10CFCECCEDC7}"/>
              </a:ext>
            </a:extLst>
          </p:cNvPr>
          <p:cNvPicPr>
            <a:picLocks noChangeAspect="1"/>
          </p:cNvPicPr>
          <p:nvPr/>
        </p:nvPicPr>
        <p:blipFill>
          <a:blip r:embed="rId4"/>
          <a:stretch>
            <a:fillRect/>
          </a:stretch>
        </p:blipFill>
        <p:spPr>
          <a:xfrm>
            <a:off x="3035709" y="5951926"/>
            <a:ext cx="2267909" cy="908383"/>
          </a:xfrm>
          <a:prstGeom prst="rect">
            <a:avLst/>
          </a:prstGeom>
        </p:spPr>
      </p:pic>
    </p:spTree>
    <p:extLst>
      <p:ext uri="{BB962C8B-B14F-4D97-AF65-F5344CB8AC3E}">
        <p14:creationId xmlns:p14="http://schemas.microsoft.com/office/powerpoint/2010/main" val="289215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87EE7-0BC0-F3F6-8C8E-4541CD54A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E32A2-7A5D-CE55-3506-457E32D63398}"/>
              </a:ext>
            </a:extLst>
          </p:cNvPr>
          <p:cNvSpPr>
            <a:spLocks noGrp="1"/>
          </p:cNvSpPr>
          <p:nvPr>
            <p:ph type="title"/>
          </p:nvPr>
        </p:nvSpPr>
        <p:spPr>
          <a:xfrm>
            <a:off x="771005" y="2766219"/>
            <a:ext cx="7269480" cy="1325562"/>
          </a:xfrm>
        </p:spPr>
        <p:txBody>
          <a:bodyPr>
            <a:normAutofit fontScale="90000"/>
          </a:bodyPr>
          <a:lstStyle/>
          <a:p>
            <a:pPr algn="ctr"/>
            <a:r>
              <a:rPr lang="en-GB" sz="8000" dirty="0"/>
              <a:t>Employer Feedback </a:t>
            </a:r>
            <a:endParaRPr sz="8000" dirty="0"/>
          </a:p>
        </p:txBody>
      </p:sp>
      <p:pic>
        <p:nvPicPr>
          <p:cNvPr id="3" name="Picture 2">
            <a:extLst>
              <a:ext uri="{FF2B5EF4-FFF2-40B4-BE49-F238E27FC236}">
                <a16:creationId xmlns:a16="http://schemas.microsoft.com/office/drawing/2014/main" id="{33CBE615-9512-B2A5-B1E1-CD8DCC531227}"/>
              </a:ext>
            </a:extLst>
          </p:cNvPr>
          <p:cNvPicPr>
            <a:picLocks noChangeAspect="1"/>
          </p:cNvPicPr>
          <p:nvPr/>
        </p:nvPicPr>
        <p:blipFill>
          <a:blip r:embed="rId3"/>
          <a:stretch>
            <a:fillRect/>
          </a:stretch>
        </p:blipFill>
        <p:spPr>
          <a:xfrm>
            <a:off x="3438045" y="5949617"/>
            <a:ext cx="2267909" cy="908383"/>
          </a:xfrm>
          <a:prstGeom prst="rect">
            <a:avLst/>
          </a:prstGeom>
        </p:spPr>
      </p:pic>
    </p:spTree>
    <p:extLst>
      <p:ext uri="{BB962C8B-B14F-4D97-AF65-F5344CB8AC3E}">
        <p14:creationId xmlns:p14="http://schemas.microsoft.com/office/powerpoint/2010/main" val="3440327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6404" y="303638"/>
            <a:ext cx="7269480" cy="1325562"/>
          </a:xfrm>
        </p:spPr>
        <p:txBody>
          <a:bodyPr/>
          <a:lstStyle/>
          <a:p>
            <a:r>
              <a:rPr dirty="0"/>
              <a:t>Employer Feedback 1</a:t>
            </a:r>
          </a:p>
        </p:txBody>
      </p:sp>
      <p:sp>
        <p:nvSpPr>
          <p:cNvPr id="3" name="Content Placeholder 2"/>
          <p:cNvSpPr>
            <a:spLocks noGrp="1"/>
          </p:cNvSpPr>
          <p:nvPr>
            <p:ph idx="1"/>
          </p:nvPr>
        </p:nvSpPr>
        <p:spPr/>
        <p:txBody>
          <a:bodyPr>
            <a:normAutofit/>
          </a:bodyPr>
          <a:lstStyle/>
          <a:p>
            <a:r>
              <a:rPr lang="en-GB" sz="2200" b="1" dirty="0">
                <a:solidFill>
                  <a:schemeClr val="tx1"/>
                </a:solidFill>
              </a:rPr>
              <a:t>Cole – Carpet Couture </a:t>
            </a:r>
            <a:endParaRPr lang="en-GB" sz="2200" dirty="0">
              <a:solidFill>
                <a:schemeClr val="tx1"/>
              </a:solidFill>
            </a:endParaRPr>
          </a:p>
        </p:txBody>
      </p:sp>
      <p:sp>
        <p:nvSpPr>
          <p:cNvPr id="4" name="Rectangle 3">
            <a:extLst>
              <a:ext uri="{FF2B5EF4-FFF2-40B4-BE49-F238E27FC236}">
                <a16:creationId xmlns:a16="http://schemas.microsoft.com/office/drawing/2014/main" id="{B8AB34DF-AD71-4A29-A1CB-78C59D630397}"/>
              </a:ext>
            </a:extLst>
          </p:cNvPr>
          <p:cNvSpPr/>
          <p:nvPr/>
        </p:nvSpPr>
        <p:spPr>
          <a:xfrm>
            <a:off x="1101255" y="2406683"/>
            <a:ext cx="4856200" cy="1754326"/>
          </a:xfrm>
          <a:prstGeom prst="rect">
            <a:avLst/>
          </a:prstGeom>
        </p:spPr>
        <p:txBody>
          <a:bodyPr wrap="square">
            <a:spAutoFit/>
          </a:bodyPr>
          <a:lstStyle/>
          <a:p>
            <a:r>
              <a:rPr lang="en-GB" dirty="0"/>
              <a:t>Cole did everything that was asked of him we had him fetching stuff from the van ranging from gripper to underlay and Henry hoover and he was taught how to put gripper down properly and also cut in the underlay to the gripper.</a:t>
            </a:r>
            <a:endParaRPr lang="en-GB"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75EFF1C-E795-DDC3-0FFC-BE6EF7404255}"/>
              </a:ext>
            </a:extLst>
          </p:cNvPr>
          <p:cNvPicPr>
            <a:picLocks noChangeAspect="1"/>
          </p:cNvPicPr>
          <p:nvPr/>
        </p:nvPicPr>
        <p:blipFill>
          <a:blip r:embed="rId2"/>
          <a:stretch>
            <a:fillRect/>
          </a:stretch>
        </p:blipFill>
        <p:spPr>
          <a:xfrm>
            <a:off x="6476212" y="2528455"/>
            <a:ext cx="2143125" cy="2133600"/>
          </a:xfrm>
          <a:prstGeom prst="rect">
            <a:avLst/>
          </a:prstGeom>
        </p:spPr>
      </p:pic>
      <p:pic>
        <p:nvPicPr>
          <p:cNvPr id="7" name="Picture 6">
            <a:extLst>
              <a:ext uri="{FF2B5EF4-FFF2-40B4-BE49-F238E27FC236}">
                <a16:creationId xmlns:a16="http://schemas.microsoft.com/office/drawing/2014/main" id="{BF26C492-D313-F68C-D684-72316E523371}"/>
              </a:ext>
            </a:extLst>
          </p:cNvPr>
          <p:cNvPicPr>
            <a:picLocks noChangeAspect="1"/>
          </p:cNvPicPr>
          <p:nvPr/>
        </p:nvPicPr>
        <p:blipFill>
          <a:blip r:embed="rId3"/>
          <a:stretch>
            <a:fillRect/>
          </a:stretch>
        </p:blipFill>
        <p:spPr>
          <a:xfrm>
            <a:off x="3035709" y="5849637"/>
            <a:ext cx="2267909" cy="90838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174" y="1818330"/>
            <a:ext cx="5613422" cy="4351337"/>
          </a:xfrm>
        </p:spPr>
        <p:txBody>
          <a:bodyPr>
            <a:normAutofit/>
          </a:bodyPr>
          <a:lstStyle/>
          <a:p>
            <a:r>
              <a:rPr lang="en-GB" sz="2200" b="1" dirty="0">
                <a:solidFill>
                  <a:schemeClr val="tx1"/>
                </a:solidFill>
              </a:rPr>
              <a:t>Noah – GRC Retail Solutions</a:t>
            </a:r>
          </a:p>
          <a:p>
            <a:pPr marL="0" indent="0">
              <a:buNone/>
            </a:pPr>
            <a:r>
              <a:rPr lang="en-GB" sz="1800" dirty="0">
                <a:solidFill>
                  <a:schemeClr val="tx1"/>
                </a:solidFill>
                <a:latin typeface="Arial" panose="020B0604020202020204" pitchFamily="34" charset="0"/>
                <a:cs typeface="Arial" panose="020B0604020202020204" pitchFamily="34" charset="0"/>
              </a:rPr>
              <a:t>Noah was a real pleasure to have during the week, he was polite, respectful and a credit to the school.</a:t>
            </a:r>
          </a:p>
          <a:p>
            <a:pPr marL="0" indent="0">
              <a:buNone/>
            </a:pPr>
            <a:r>
              <a:rPr lang="en-GB" sz="1800" dirty="0">
                <a:solidFill>
                  <a:schemeClr val="tx1"/>
                </a:solidFill>
                <a:latin typeface="Arial" panose="020B0604020202020204" pitchFamily="34" charset="0"/>
                <a:cs typeface="Arial" panose="020B0604020202020204" pitchFamily="34" charset="0"/>
              </a:rPr>
              <a:t>His attitude during the week was supported by his hard work and willing to learn.</a:t>
            </a:r>
            <a:br>
              <a:rPr lang="en-GB" dirty="0"/>
            </a:br>
            <a:endParaRPr dirty="0"/>
          </a:p>
        </p:txBody>
      </p:sp>
      <p:sp>
        <p:nvSpPr>
          <p:cNvPr id="5" name="Title 1">
            <a:extLst>
              <a:ext uri="{FF2B5EF4-FFF2-40B4-BE49-F238E27FC236}">
                <a16:creationId xmlns:a16="http://schemas.microsoft.com/office/drawing/2014/main" id="{9A09FE21-3AB1-4CE5-9323-016017878A01}"/>
              </a:ext>
            </a:extLst>
          </p:cNvPr>
          <p:cNvSpPr txBox="1">
            <a:spLocks/>
          </p:cNvSpPr>
          <p:nvPr/>
        </p:nvSpPr>
        <p:spPr>
          <a:xfrm>
            <a:off x="1103492" y="124915"/>
            <a:ext cx="726948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a:lstStyle>
          <a:p>
            <a:r>
              <a:rPr lang="en-GB" dirty="0"/>
              <a:t>Employer Feedback 2</a:t>
            </a:r>
          </a:p>
        </p:txBody>
      </p:sp>
      <p:pic>
        <p:nvPicPr>
          <p:cNvPr id="4" name="Picture 3">
            <a:extLst>
              <a:ext uri="{FF2B5EF4-FFF2-40B4-BE49-F238E27FC236}">
                <a16:creationId xmlns:a16="http://schemas.microsoft.com/office/drawing/2014/main" id="{745F34B3-E973-AB56-72CE-77EB2B4C6625}"/>
              </a:ext>
            </a:extLst>
          </p:cNvPr>
          <p:cNvPicPr>
            <a:picLocks noChangeAspect="1"/>
          </p:cNvPicPr>
          <p:nvPr/>
        </p:nvPicPr>
        <p:blipFill>
          <a:blip r:embed="rId2"/>
          <a:stretch>
            <a:fillRect/>
          </a:stretch>
        </p:blipFill>
        <p:spPr>
          <a:xfrm>
            <a:off x="6763650" y="2682515"/>
            <a:ext cx="1905000" cy="1905000"/>
          </a:xfrm>
          <a:prstGeom prst="rect">
            <a:avLst/>
          </a:prstGeom>
        </p:spPr>
      </p:pic>
      <p:pic>
        <p:nvPicPr>
          <p:cNvPr id="6" name="Picture 5">
            <a:extLst>
              <a:ext uri="{FF2B5EF4-FFF2-40B4-BE49-F238E27FC236}">
                <a16:creationId xmlns:a16="http://schemas.microsoft.com/office/drawing/2014/main" id="{F0598A8A-7D99-1AAD-44F1-2944A6E79DD2}"/>
              </a:ext>
            </a:extLst>
          </p:cNvPr>
          <p:cNvPicPr>
            <a:picLocks noChangeAspect="1"/>
          </p:cNvPicPr>
          <p:nvPr/>
        </p:nvPicPr>
        <p:blipFill>
          <a:blip r:embed="rId3"/>
          <a:stretch>
            <a:fillRect/>
          </a:stretch>
        </p:blipFill>
        <p:spPr>
          <a:xfrm>
            <a:off x="3438045" y="5824702"/>
            <a:ext cx="2267909" cy="90838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8492" y="1844705"/>
            <a:ext cx="5661578" cy="4351337"/>
          </a:xfrm>
        </p:spPr>
        <p:txBody>
          <a:bodyPr>
            <a:normAutofit/>
          </a:bodyPr>
          <a:lstStyle/>
          <a:p>
            <a:r>
              <a:rPr lang="en-GB" sz="2200" b="1" dirty="0">
                <a:solidFill>
                  <a:schemeClr val="tx1"/>
                </a:solidFill>
              </a:rPr>
              <a:t>Kobi – Staffordshire Fire &amp; Rescue</a:t>
            </a:r>
          </a:p>
          <a:p>
            <a:pPr marL="0" indent="0">
              <a:buNone/>
            </a:pPr>
            <a:r>
              <a:rPr lang="en-GB" dirty="0">
                <a:solidFill>
                  <a:schemeClr val="tx1"/>
                </a:solidFill>
              </a:rPr>
              <a:t>Kobi was very passionate about the equipment, and the placement was well suited to him with his desire to pursue engineering. He asked questions to better his understanding and was a clear communicator throughout the course of the placement. Kobi thoroughly enjoyed seeing the equipment at our Transport site and BAM.</a:t>
            </a:r>
            <a:br>
              <a:rPr lang="en-GB" dirty="0"/>
            </a:br>
            <a:endParaRPr dirty="0"/>
          </a:p>
        </p:txBody>
      </p:sp>
      <p:sp>
        <p:nvSpPr>
          <p:cNvPr id="5" name="Title 1">
            <a:extLst>
              <a:ext uri="{FF2B5EF4-FFF2-40B4-BE49-F238E27FC236}">
                <a16:creationId xmlns:a16="http://schemas.microsoft.com/office/drawing/2014/main" id="{9A09FE21-3AB1-4CE5-9323-016017878A01}"/>
              </a:ext>
            </a:extLst>
          </p:cNvPr>
          <p:cNvSpPr txBox="1">
            <a:spLocks/>
          </p:cNvSpPr>
          <p:nvPr/>
        </p:nvSpPr>
        <p:spPr>
          <a:xfrm>
            <a:off x="1103492" y="124915"/>
            <a:ext cx="726948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a:lstStyle>
          <a:p>
            <a:r>
              <a:rPr lang="en-GB" dirty="0"/>
              <a:t>Employer Feedback 3</a:t>
            </a:r>
          </a:p>
        </p:txBody>
      </p:sp>
      <p:pic>
        <p:nvPicPr>
          <p:cNvPr id="8" name="Picture 7">
            <a:extLst>
              <a:ext uri="{FF2B5EF4-FFF2-40B4-BE49-F238E27FC236}">
                <a16:creationId xmlns:a16="http://schemas.microsoft.com/office/drawing/2014/main" id="{8C641E73-D2BD-80A0-0492-92E29A9CBDDA}"/>
              </a:ext>
            </a:extLst>
          </p:cNvPr>
          <p:cNvPicPr>
            <a:picLocks noChangeAspect="1"/>
          </p:cNvPicPr>
          <p:nvPr/>
        </p:nvPicPr>
        <p:blipFill>
          <a:blip r:embed="rId2"/>
          <a:srcRect l="5944" t="24364" r="5171" b="30155"/>
          <a:stretch>
            <a:fillRect/>
          </a:stretch>
        </p:blipFill>
        <p:spPr>
          <a:xfrm>
            <a:off x="6520070" y="3096440"/>
            <a:ext cx="2475345" cy="665120"/>
          </a:xfrm>
          <a:prstGeom prst="rect">
            <a:avLst/>
          </a:prstGeom>
        </p:spPr>
      </p:pic>
      <p:pic>
        <p:nvPicPr>
          <p:cNvPr id="10" name="Picture 9">
            <a:extLst>
              <a:ext uri="{FF2B5EF4-FFF2-40B4-BE49-F238E27FC236}">
                <a16:creationId xmlns:a16="http://schemas.microsoft.com/office/drawing/2014/main" id="{58B4C109-CCE5-42FD-4F58-26EB30ECF02D}"/>
              </a:ext>
            </a:extLst>
          </p:cNvPr>
          <p:cNvPicPr>
            <a:picLocks noChangeAspect="1"/>
          </p:cNvPicPr>
          <p:nvPr/>
        </p:nvPicPr>
        <p:blipFill>
          <a:blip r:embed="rId3"/>
          <a:stretch>
            <a:fillRect/>
          </a:stretch>
        </p:blipFill>
        <p:spPr>
          <a:xfrm>
            <a:off x="3438045" y="5824702"/>
            <a:ext cx="2267909" cy="908383"/>
          </a:xfrm>
          <a:prstGeom prst="rect">
            <a:avLst/>
          </a:prstGeom>
        </p:spPr>
      </p:pic>
    </p:spTree>
    <p:extLst>
      <p:ext uri="{BB962C8B-B14F-4D97-AF65-F5344CB8AC3E}">
        <p14:creationId xmlns:p14="http://schemas.microsoft.com/office/powerpoint/2010/main" val="1389280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Employer Feedback 4</a:t>
            </a:r>
          </a:p>
        </p:txBody>
      </p:sp>
      <p:sp>
        <p:nvSpPr>
          <p:cNvPr id="3" name="Content Placeholder 2"/>
          <p:cNvSpPr>
            <a:spLocks noGrp="1"/>
          </p:cNvSpPr>
          <p:nvPr>
            <p:ph idx="1"/>
          </p:nvPr>
        </p:nvSpPr>
        <p:spPr/>
        <p:txBody>
          <a:bodyPr>
            <a:normAutofit/>
          </a:bodyPr>
          <a:lstStyle/>
          <a:p>
            <a:pPr>
              <a:buFontTx/>
              <a:buChar char="-"/>
            </a:pPr>
            <a:r>
              <a:rPr lang="en-GB" sz="2200" b="1" dirty="0">
                <a:solidFill>
                  <a:schemeClr val="tx1"/>
                </a:solidFill>
              </a:rPr>
              <a:t>Ella - Westwood Pre-School</a:t>
            </a:r>
            <a:endParaRPr sz="2200" b="1" dirty="0">
              <a:solidFill>
                <a:schemeClr val="tx1"/>
              </a:solidFill>
            </a:endParaRPr>
          </a:p>
        </p:txBody>
      </p:sp>
      <p:sp>
        <p:nvSpPr>
          <p:cNvPr id="4" name="Rectangle 3">
            <a:extLst>
              <a:ext uri="{FF2B5EF4-FFF2-40B4-BE49-F238E27FC236}">
                <a16:creationId xmlns:a16="http://schemas.microsoft.com/office/drawing/2014/main" id="{8090AC1E-E522-4A91-A6FC-2A14025E27F9}"/>
              </a:ext>
            </a:extLst>
          </p:cNvPr>
          <p:cNvSpPr/>
          <p:nvPr/>
        </p:nvSpPr>
        <p:spPr>
          <a:xfrm>
            <a:off x="1119469" y="2838938"/>
            <a:ext cx="4572000" cy="2308324"/>
          </a:xfrm>
          <a:prstGeom prst="rect">
            <a:avLst/>
          </a:prstGeom>
        </p:spPr>
        <p:txBody>
          <a:bodyPr>
            <a:spAutoFit/>
          </a:bodyPr>
          <a:lstStyle/>
          <a:p>
            <a:r>
              <a:rPr lang="en-GB" dirty="0">
                <a:solidFill>
                  <a:srgbClr val="000000"/>
                </a:solidFill>
                <a:latin typeface="Arial" panose="020B0604020202020204" pitchFamily="34" charset="0"/>
                <a:cs typeface="Arial" panose="020B0604020202020204" pitchFamily="34" charset="0"/>
              </a:rPr>
              <a:t>“Ella has a natural ability with young children, and I think was surprised herself by how quickly she formed those special bonds. She did everything asked of her and more. Supporting staff with activities and joining in, carrying out a craft activity, making cakes, doing a gymnastics class, reading fairy class, the list goes on”.</a:t>
            </a:r>
            <a:endParaRPr lang="en-GB"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EF30351-73D7-4D1F-8DC4-F0AF2908720B}"/>
              </a:ext>
            </a:extLst>
          </p:cNvPr>
          <p:cNvPicPr>
            <a:picLocks noChangeAspect="1"/>
          </p:cNvPicPr>
          <p:nvPr/>
        </p:nvPicPr>
        <p:blipFill>
          <a:blip r:embed="rId2"/>
          <a:stretch>
            <a:fillRect/>
          </a:stretch>
        </p:blipFill>
        <p:spPr>
          <a:xfrm>
            <a:off x="6995905" y="2977838"/>
            <a:ext cx="1732459" cy="1732459"/>
          </a:xfrm>
          <a:prstGeom prst="rect">
            <a:avLst/>
          </a:prstGeom>
        </p:spPr>
      </p:pic>
      <p:pic>
        <p:nvPicPr>
          <p:cNvPr id="6" name="Picture 5">
            <a:extLst>
              <a:ext uri="{FF2B5EF4-FFF2-40B4-BE49-F238E27FC236}">
                <a16:creationId xmlns:a16="http://schemas.microsoft.com/office/drawing/2014/main" id="{14E56A31-1888-8CC5-62B5-68A47D7B60A4}"/>
              </a:ext>
            </a:extLst>
          </p:cNvPr>
          <p:cNvPicPr>
            <a:picLocks noChangeAspect="1"/>
          </p:cNvPicPr>
          <p:nvPr/>
        </p:nvPicPr>
        <p:blipFill>
          <a:blip r:embed="rId3"/>
          <a:stretch>
            <a:fillRect/>
          </a:stretch>
        </p:blipFill>
        <p:spPr>
          <a:xfrm>
            <a:off x="3035709" y="5788192"/>
            <a:ext cx="2267909" cy="90838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Employer Feedback 5</a:t>
            </a:r>
          </a:p>
        </p:txBody>
      </p:sp>
      <p:sp>
        <p:nvSpPr>
          <p:cNvPr id="3" name="Content Placeholder 2"/>
          <p:cNvSpPr>
            <a:spLocks noGrp="1"/>
          </p:cNvSpPr>
          <p:nvPr>
            <p:ph idx="1"/>
          </p:nvPr>
        </p:nvSpPr>
        <p:spPr>
          <a:xfrm>
            <a:off x="652204" y="2140903"/>
            <a:ext cx="6446520" cy="4351337"/>
          </a:xfrm>
        </p:spPr>
        <p:txBody>
          <a:bodyPr>
            <a:normAutofit/>
          </a:bodyPr>
          <a:lstStyle/>
          <a:p>
            <a:r>
              <a:rPr lang="en-GB" sz="2200" b="1" dirty="0">
                <a:solidFill>
                  <a:schemeClr val="tx1"/>
                </a:solidFill>
              </a:rPr>
              <a:t>Sam – Whittaker &amp; Biggs</a:t>
            </a:r>
          </a:p>
          <a:p>
            <a:pPr marL="0" indent="0">
              <a:buNone/>
            </a:pPr>
            <a:r>
              <a:rPr lang="en-GB" dirty="0">
                <a:solidFill>
                  <a:schemeClr val="tx1"/>
                </a:solidFill>
              </a:rPr>
              <a:t>Samuel's strongest skill was his ability to learn quickly and take initiative. He showed this when completing new tasks independently after receiving initial guidance, demonstrating confidence, attention to detail, and a positive attitude throughout his placement.</a:t>
            </a:r>
            <a:endParaRPr sz="1800"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B341BEB-84A4-3348-BCF4-2DD13BFE8CCA}"/>
              </a:ext>
            </a:extLst>
          </p:cNvPr>
          <p:cNvPicPr>
            <a:picLocks noChangeAspect="1"/>
          </p:cNvPicPr>
          <p:nvPr/>
        </p:nvPicPr>
        <p:blipFill>
          <a:blip r:embed="rId2"/>
          <a:srcRect t="27007" b="24380"/>
          <a:stretch>
            <a:fillRect/>
          </a:stretch>
        </p:blipFill>
        <p:spPr>
          <a:xfrm>
            <a:off x="6934891" y="3320417"/>
            <a:ext cx="1767001" cy="858982"/>
          </a:xfrm>
          <a:prstGeom prst="rect">
            <a:avLst/>
          </a:prstGeom>
        </p:spPr>
      </p:pic>
      <p:pic>
        <p:nvPicPr>
          <p:cNvPr id="8" name="Picture 7">
            <a:extLst>
              <a:ext uri="{FF2B5EF4-FFF2-40B4-BE49-F238E27FC236}">
                <a16:creationId xmlns:a16="http://schemas.microsoft.com/office/drawing/2014/main" id="{E3EF02F4-0703-195C-AC2E-24495889C41B}"/>
              </a:ext>
            </a:extLst>
          </p:cNvPr>
          <p:cNvPicPr>
            <a:picLocks noChangeAspect="1"/>
          </p:cNvPicPr>
          <p:nvPr/>
        </p:nvPicPr>
        <p:blipFill>
          <a:blip r:embed="rId3"/>
          <a:stretch>
            <a:fillRect/>
          </a:stretch>
        </p:blipFill>
        <p:spPr>
          <a:xfrm>
            <a:off x="2741510" y="5788431"/>
            <a:ext cx="2267909" cy="90838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200" b="1" dirty="0">
                <a:solidFill>
                  <a:schemeClr val="tx1"/>
                </a:solidFill>
              </a:rPr>
              <a:t>Lollie – Kids Planet</a:t>
            </a:r>
            <a:endParaRPr sz="2200" b="1" dirty="0">
              <a:solidFill>
                <a:schemeClr val="tx1"/>
              </a:solidFill>
            </a:endParaRPr>
          </a:p>
        </p:txBody>
      </p:sp>
      <p:sp>
        <p:nvSpPr>
          <p:cNvPr id="4" name="Rectangle 3">
            <a:extLst>
              <a:ext uri="{FF2B5EF4-FFF2-40B4-BE49-F238E27FC236}">
                <a16:creationId xmlns:a16="http://schemas.microsoft.com/office/drawing/2014/main" id="{5DCF323A-DA04-43FA-8911-990350753210}"/>
              </a:ext>
            </a:extLst>
          </p:cNvPr>
          <p:cNvSpPr/>
          <p:nvPr/>
        </p:nvSpPr>
        <p:spPr>
          <a:xfrm>
            <a:off x="1187288" y="2824721"/>
            <a:ext cx="4198288" cy="2031325"/>
          </a:xfrm>
          <a:prstGeom prst="rect">
            <a:avLst/>
          </a:prstGeom>
        </p:spPr>
        <p:txBody>
          <a:bodyPr wrap="square">
            <a:spAutoFit/>
          </a:bodyPr>
          <a:lstStyle/>
          <a:p>
            <a:r>
              <a:rPr lang="en-GB" dirty="0"/>
              <a:t>Lollie worked in each room and made great relationships with the teams she worked with being very adaptable. She helped with tasks and at busier times of the day took the initiative to occupy children with singing and games.</a:t>
            </a:r>
            <a:endParaRPr lang="en-GB"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40694C7D-7628-49C8-8CBA-C8C8D8FBD0CD}"/>
              </a:ext>
            </a:extLst>
          </p:cNvPr>
          <p:cNvSpPr txBox="1">
            <a:spLocks/>
          </p:cNvSpPr>
          <p:nvPr/>
        </p:nvSpPr>
        <p:spPr>
          <a:xfrm>
            <a:off x="946404" y="88385"/>
            <a:ext cx="726948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b="1" kern="1200" spc="-70" baseline="0">
                <a:solidFill>
                  <a:schemeClr val="accent1"/>
                </a:solidFill>
                <a:latin typeface="+mj-lt"/>
                <a:ea typeface="+mj-ea"/>
                <a:cs typeface="+mj-cs"/>
              </a:defRPr>
            </a:lvl1pPr>
          </a:lstStyle>
          <a:p>
            <a:r>
              <a:rPr lang="en-GB" dirty="0"/>
              <a:t>Employer Feedback 6</a:t>
            </a:r>
          </a:p>
        </p:txBody>
      </p:sp>
      <p:pic>
        <p:nvPicPr>
          <p:cNvPr id="7" name="Picture 6">
            <a:extLst>
              <a:ext uri="{FF2B5EF4-FFF2-40B4-BE49-F238E27FC236}">
                <a16:creationId xmlns:a16="http://schemas.microsoft.com/office/drawing/2014/main" id="{12DBF024-99D6-29E8-F706-0CF1F2C2A72E}"/>
              </a:ext>
            </a:extLst>
          </p:cNvPr>
          <p:cNvPicPr>
            <a:picLocks noChangeAspect="1"/>
          </p:cNvPicPr>
          <p:nvPr/>
        </p:nvPicPr>
        <p:blipFill>
          <a:blip r:embed="rId2"/>
          <a:srcRect l="24147" t="16402" r="25520" b="17704"/>
          <a:stretch>
            <a:fillRect/>
          </a:stretch>
        </p:blipFill>
        <p:spPr>
          <a:xfrm>
            <a:off x="6479369" y="2955636"/>
            <a:ext cx="2308877" cy="1720637"/>
          </a:xfrm>
          <a:prstGeom prst="rect">
            <a:avLst/>
          </a:prstGeom>
        </p:spPr>
      </p:pic>
      <p:pic>
        <p:nvPicPr>
          <p:cNvPr id="9" name="Picture 8">
            <a:extLst>
              <a:ext uri="{FF2B5EF4-FFF2-40B4-BE49-F238E27FC236}">
                <a16:creationId xmlns:a16="http://schemas.microsoft.com/office/drawing/2014/main" id="{203E6727-E56F-B4C9-6571-9AC20D5A4AFF}"/>
              </a:ext>
            </a:extLst>
          </p:cNvPr>
          <p:cNvPicPr>
            <a:picLocks noChangeAspect="1"/>
          </p:cNvPicPr>
          <p:nvPr/>
        </p:nvPicPr>
        <p:blipFill>
          <a:blip r:embed="rId3"/>
          <a:stretch>
            <a:fillRect/>
          </a:stretch>
        </p:blipFill>
        <p:spPr>
          <a:xfrm>
            <a:off x="3447189" y="5725946"/>
            <a:ext cx="2267909" cy="90838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Employer Feedback </a:t>
            </a:r>
            <a:r>
              <a:rPr lang="en-GB" dirty="0"/>
              <a:t>7</a:t>
            </a:r>
            <a:endParaRPr dirty="0"/>
          </a:p>
        </p:txBody>
      </p:sp>
      <p:sp>
        <p:nvSpPr>
          <p:cNvPr id="6" name="Rectangle 5">
            <a:extLst>
              <a:ext uri="{FF2B5EF4-FFF2-40B4-BE49-F238E27FC236}">
                <a16:creationId xmlns:a16="http://schemas.microsoft.com/office/drawing/2014/main" id="{2A46658B-E068-4D89-BAB5-D3F6CC414EB7}"/>
              </a:ext>
            </a:extLst>
          </p:cNvPr>
          <p:cNvSpPr/>
          <p:nvPr/>
        </p:nvSpPr>
        <p:spPr>
          <a:xfrm>
            <a:off x="716484" y="2721468"/>
            <a:ext cx="5623758" cy="1200329"/>
          </a:xfrm>
          <a:prstGeom prst="rect">
            <a:avLst/>
          </a:prstGeom>
        </p:spPr>
        <p:txBody>
          <a:bodyPr wrap="square">
            <a:spAutoFit/>
          </a:bodyPr>
          <a:lstStyle/>
          <a:p>
            <a:r>
              <a:rPr lang="en-GB" dirty="0"/>
              <a:t>Elouise was competent in interpreting the clients requirements into a working design showing that she had listened to and understood what was required.</a:t>
            </a:r>
            <a:endParaRPr lang="en-GB"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E4EBB4F-7870-41EE-8987-48B823AD047D}"/>
              </a:ext>
            </a:extLst>
          </p:cNvPr>
          <p:cNvSpPr/>
          <p:nvPr/>
        </p:nvSpPr>
        <p:spPr>
          <a:xfrm>
            <a:off x="808847" y="1930642"/>
            <a:ext cx="2811988" cy="369332"/>
          </a:xfrm>
          <a:prstGeom prst="rect">
            <a:avLst/>
          </a:prstGeom>
        </p:spPr>
        <p:txBody>
          <a:bodyPr wrap="none">
            <a:spAutoFit/>
          </a:bodyPr>
          <a:lstStyle/>
          <a:p>
            <a:r>
              <a:rPr lang="en-GB" b="1" dirty="0"/>
              <a:t>Elouise – Lux Interior</a:t>
            </a:r>
          </a:p>
        </p:txBody>
      </p:sp>
      <p:pic>
        <p:nvPicPr>
          <p:cNvPr id="4" name="Picture 3">
            <a:extLst>
              <a:ext uri="{FF2B5EF4-FFF2-40B4-BE49-F238E27FC236}">
                <a16:creationId xmlns:a16="http://schemas.microsoft.com/office/drawing/2014/main" id="{29B9B09B-1407-456F-A3B0-ADD5FE2CF663}"/>
              </a:ext>
            </a:extLst>
          </p:cNvPr>
          <p:cNvPicPr>
            <a:picLocks noChangeAspect="1"/>
          </p:cNvPicPr>
          <p:nvPr/>
        </p:nvPicPr>
        <p:blipFill>
          <a:blip r:embed="rId2"/>
          <a:srcRect l="14855" t="42406" r="13393" b="45519"/>
          <a:stretch>
            <a:fillRect/>
          </a:stretch>
        </p:blipFill>
        <p:spPr>
          <a:xfrm>
            <a:off x="6216072" y="3230616"/>
            <a:ext cx="2733964" cy="396767"/>
          </a:xfrm>
          <a:prstGeom prst="rect">
            <a:avLst/>
          </a:prstGeom>
        </p:spPr>
      </p:pic>
      <p:pic>
        <p:nvPicPr>
          <p:cNvPr id="9" name="Picture 8">
            <a:extLst>
              <a:ext uri="{FF2B5EF4-FFF2-40B4-BE49-F238E27FC236}">
                <a16:creationId xmlns:a16="http://schemas.microsoft.com/office/drawing/2014/main" id="{804C501D-0A8B-1872-CCA7-C4D708ED5B27}"/>
              </a:ext>
            </a:extLst>
          </p:cNvPr>
          <p:cNvPicPr>
            <a:picLocks noChangeAspect="1"/>
          </p:cNvPicPr>
          <p:nvPr/>
        </p:nvPicPr>
        <p:blipFill>
          <a:blip r:embed="rId3"/>
          <a:stretch>
            <a:fillRect/>
          </a:stretch>
        </p:blipFill>
        <p:spPr>
          <a:xfrm>
            <a:off x="3447189" y="5856553"/>
            <a:ext cx="2267909" cy="9083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Employer Feedback </a:t>
            </a:r>
            <a:r>
              <a:rPr lang="en-GB" dirty="0"/>
              <a:t>8</a:t>
            </a:r>
            <a:endParaRPr dirty="0"/>
          </a:p>
        </p:txBody>
      </p:sp>
      <p:sp>
        <p:nvSpPr>
          <p:cNvPr id="3" name="Content Placeholder 2"/>
          <p:cNvSpPr>
            <a:spLocks noGrp="1"/>
          </p:cNvSpPr>
          <p:nvPr>
            <p:ph idx="1"/>
          </p:nvPr>
        </p:nvSpPr>
        <p:spPr>
          <a:xfrm flipV="1">
            <a:off x="-222105" y="10124722"/>
            <a:ext cx="3076577" cy="45719"/>
          </a:xfrm>
        </p:spPr>
        <p:txBody>
          <a:bodyPr>
            <a:normAutofit fontScale="25000" lnSpcReduction="20000"/>
          </a:bodyPr>
          <a:lstStyle/>
          <a:p>
            <a:r>
              <a:rPr dirty="0"/>
              <a:t>.</a:t>
            </a:r>
            <a:r>
              <a:rPr lang="en-GB" b="1" dirty="0"/>
              <a:t> Esme </a:t>
            </a:r>
            <a:r>
              <a:rPr lang="en-GB" b="1" dirty="0" err="1"/>
              <a:t>Aberley</a:t>
            </a:r>
            <a:endParaRPr lang="en-GB" b="1" dirty="0"/>
          </a:p>
          <a:p>
            <a:endParaRPr lang="en-GB" b="1" dirty="0"/>
          </a:p>
          <a:p>
            <a:endParaRPr lang="en-GB" dirty="0"/>
          </a:p>
          <a:p>
            <a:endParaRPr dirty="0"/>
          </a:p>
        </p:txBody>
      </p:sp>
      <p:sp>
        <p:nvSpPr>
          <p:cNvPr id="5" name="Rectangle 1">
            <a:extLst>
              <a:ext uri="{FF2B5EF4-FFF2-40B4-BE49-F238E27FC236}">
                <a16:creationId xmlns:a16="http://schemas.microsoft.com/office/drawing/2014/main" id="{56D2A2BA-A6B2-4D16-973D-E56F98D712FF}"/>
              </a:ext>
            </a:extLst>
          </p:cNvPr>
          <p:cNvSpPr>
            <a:spLocks noChangeArrowheads="1"/>
          </p:cNvSpPr>
          <p:nvPr/>
        </p:nvSpPr>
        <p:spPr bwMode="auto">
          <a:xfrm>
            <a:off x="808846" y="2553110"/>
            <a:ext cx="5544245"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en-GB" dirty="0"/>
              <a:t>Owen was always keen to get involved and help in any way he could. He was dressed smartly and appropriately. He spoke politely and we enjoyed having his help</a:t>
            </a:r>
          </a:p>
          <a:p>
            <a:pPr lvl="0" defTabSz="914400" eaLnBrk="0" fontAlgn="base" hangingPunct="0">
              <a:spcBef>
                <a:spcPct val="0"/>
              </a:spcBef>
              <a:spcAft>
                <a:spcPct val="0"/>
              </a:spcAft>
            </a:pPr>
            <a:r>
              <a:rPr lang="en-GB" dirty="0"/>
              <a:t>Owen was able to work independently - for example when helping out with sports day to get equipment ready. Very willing and eager to learn.</a:t>
            </a:r>
            <a:endParaRPr kumimoji="0" lang="en-US"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E819306-9682-41E6-BBE8-0B42295363F8}"/>
              </a:ext>
            </a:extLst>
          </p:cNvPr>
          <p:cNvSpPr/>
          <p:nvPr/>
        </p:nvSpPr>
        <p:spPr>
          <a:xfrm>
            <a:off x="808847" y="1930642"/>
            <a:ext cx="6026009" cy="430887"/>
          </a:xfrm>
          <a:prstGeom prst="rect">
            <a:avLst/>
          </a:prstGeom>
        </p:spPr>
        <p:txBody>
          <a:bodyPr wrap="none">
            <a:spAutoFit/>
          </a:bodyPr>
          <a:lstStyle/>
          <a:p>
            <a:r>
              <a:rPr lang="en-GB" sz="2200" b="1" dirty="0"/>
              <a:t>Owen – </a:t>
            </a:r>
            <a:r>
              <a:rPr lang="en-GB" sz="2200" b="1" dirty="0" err="1"/>
              <a:t>Waterhouses</a:t>
            </a:r>
            <a:r>
              <a:rPr lang="en-GB" sz="2200" b="1" dirty="0"/>
              <a:t> Primary Academy </a:t>
            </a:r>
          </a:p>
        </p:txBody>
      </p:sp>
      <p:pic>
        <p:nvPicPr>
          <p:cNvPr id="8" name="Picture 7">
            <a:extLst>
              <a:ext uri="{FF2B5EF4-FFF2-40B4-BE49-F238E27FC236}">
                <a16:creationId xmlns:a16="http://schemas.microsoft.com/office/drawing/2014/main" id="{A7A2A2CC-A987-63D7-7FCF-887B0D5940EC}"/>
              </a:ext>
            </a:extLst>
          </p:cNvPr>
          <p:cNvPicPr>
            <a:picLocks noChangeAspect="1"/>
          </p:cNvPicPr>
          <p:nvPr/>
        </p:nvPicPr>
        <p:blipFill>
          <a:blip r:embed="rId2"/>
          <a:srcRect l="19105" t="12982" r="20176" b="11248"/>
          <a:stretch>
            <a:fillRect/>
          </a:stretch>
        </p:blipFill>
        <p:spPr>
          <a:xfrm>
            <a:off x="7194388" y="2622995"/>
            <a:ext cx="1515780" cy="1891553"/>
          </a:xfrm>
          <a:prstGeom prst="rect">
            <a:avLst/>
          </a:prstGeom>
        </p:spPr>
      </p:pic>
      <p:pic>
        <p:nvPicPr>
          <p:cNvPr id="10" name="Picture 9">
            <a:extLst>
              <a:ext uri="{FF2B5EF4-FFF2-40B4-BE49-F238E27FC236}">
                <a16:creationId xmlns:a16="http://schemas.microsoft.com/office/drawing/2014/main" id="{4E3C4408-13A0-651C-AB7E-CBF590304FC6}"/>
              </a:ext>
            </a:extLst>
          </p:cNvPr>
          <p:cNvPicPr>
            <a:picLocks noChangeAspect="1"/>
          </p:cNvPicPr>
          <p:nvPr/>
        </p:nvPicPr>
        <p:blipFill>
          <a:blip r:embed="rId3"/>
          <a:stretch>
            <a:fillRect/>
          </a:stretch>
        </p:blipFill>
        <p:spPr>
          <a:xfrm>
            <a:off x="3438045" y="5791899"/>
            <a:ext cx="2267909" cy="90838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36C5-E5AF-EDE9-56D7-B93107A97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9748DE-BC74-F098-0BB7-4DACF2094344}"/>
              </a:ext>
            </a:extLst>
          </p:cNvPr>
          <p:cNvSpPr>
            <a:spLocks noGrp="1"/>
          </p:cNvSpPr>
          <p:nvPr>
            <p:ph type="title"/>
          </p:nvPr>
        </p:nvSpPr>
        <p:spPr>
          <a:xfrm>
            <a:off x="771005" y="2766219"/>
            <a:ext cx="7269480" cy="1325562"/>
          </a:xfrm>
        </p:spPr>
        <p:txBody>
          <a:bodyPr>
            <a:normAutofit fontScale="90000"/>
          </a:bodyPr>
          <a:lstStyle/>
          <a:p>
            <a:pPr algn="ctr"/>
            <a:r>
              <a:rPr lang="en-GB" sz="8000" dirty="0"/>
              <a:t>Success Stories </a:t>
            </a:r>
            <a:endParaRPr sz="8000" dirty="0"/>
          </a:p>
        </p:txBody>
      </p:sp>
      <p:pic>
        <p:nvPicPr>
          <p:cNvPr id="3" name="Picture 2">
            <a:extLst>
              <a:ext uri="{FF2B5EF4-FFF2-40B4-BE49-F238E27FC236}">
                <a16:creationId xmlns:a16="http://schemas.microsoft.com/office/drawing/2014/main" id="{28D4AC91-2A92-D2B1-DB41-A3A7898266B7}"/>
              </a:ext>
            </a:extLst>
          </p:cNvPr>
          <p:cNvPicPr>
            <a:picLocks noChangeAspect="1"/>
          </p:cNvPicPr>
          <p:nvPr/>
        </p:nvPicPr>
        <p:blipFill>
          <a:blip r:embed="rId3"/>
          <a:stretch>
            <a:fillRect/>
          </a:stretch>
        </p:blipFill>
        <p:spPr>
          <a:xfrm>
            <a:off x="3438045" y="5949617"/>
            <a:ext cx="2267909" cy="908383"/>
          </a:xfrm>
          <a:prstGeom prst="rect">
            <a:avLst/>
          </a:prstGeom>
        </p:spPr>
      </p:pic>
    </p:spTree>
    <p:extLst>
      <p:ext uri="{BB962C8B-B14F-4D97-AF65-F5344CB8AC3E}">
        <p14:creationId xmlns:p14="http://schemas.microsoft.com/office/powerpoint/2010/main" val="3328216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408" y="365760"/>
            <a:ext cx="7269480" cy="1325562"/>
          </a:xfrm>
        </p:spPr>
        <p:txBody>
          <a:bodyPr/>
          <a:lstStyle/>
          <a:p>
            <a:r>
              <a:rPr dirty="0"/>
              <a:t>Success </a:t>
            </a:r>
            <a:r>
              <a:rPr dirty="0" err="1"/>
              <a:t>Storie</a:t>
            </a:r>
            <a:r>
              <a:rPr lang="en-GB" dirty="0"/>
              <a:t>s</a:t>
            </a:r>
            <a:r>
              <a:rPr dirty="0"/>
              <a:t> 1</a:t>
            </a:r>
          </a:p>
        </p:txBody>
      </p:sp>
      <p:sp>
        <p:nvSpPr>
          <p:cNvPr id="3" name="Content Placeholder 2"/>
          <p:cNvSpPr>
            <a:spLocks noGrp="1"/>
          </p:cNvSpPr>
          <p:nvPr>
            <p:ph idx="1"/>
          </p:nvPr>
        </p:nvSpPr>
        <p:spPr>
          <a:xfrm>
            <a:off x="586408" y="2744983"/>
            <a:ext cx="6446520" cy="2584400"/>
          </a:xfrm>
        </p:spPr>
        <p:txBody>
          <a:bodyPr>
            <a:normAutofit fontScale="70000" lnSpcReduction="20000"/>
          </a:bodyPr>
          <a:lstStyle/>
          <a:p>
            <a:pPr marL="0" indent="0">
              <a:buNone/>
            </a:pPr>
            <a:endParaRPr lang="en-GB" dirty="0"/>
          </a:p>
          <a:p>
            <a:pPr marL="0" indent="0">
              <a:buNone/>
            </a:pPr>
            <a:r>
              <a:rPr lang="en-GB" sz="2600" dirty="0">
                <a:solidFill>
                  <a:schemeClr val="tx1"/>
                </a:solidFill>
              </a:rPr>
              <a:t>Bella went to Direct Parts for her work experience, where she was described as an </a:t>
            </a:r>
            <a:r>
              <a:rPr lang="en-GB" sz="2600" b="1" u="sng" dirty="0">
                <a:solidFill>
                  <a:schemeClr val="tx1"/>
                </a:solidFill>
              </a:rPr>
              <a:t>absolute delight to have as part of the team</a:t>
            </a:r>
            <a:r>
              <a:rPr lang="en-GB" sz="2600" u="sng" dirty="0">
                <a:solidFill>
                  <a:schemeClr val="tx1"/>
                </a:solidFill>
              </a:rPr>
              <a:t>.</a:t>
            </a:r>
          </a:p>
          <a:p>
            <a:pPr marL="0" indent="0">
              <a:buNone/>
            </a:pPr>
            <a:r>
              <a:rPr lang="en-GB" sz="2600" dirty="0">
                <a:solidFill>
                  <a:schemeClr val="tx1"/>
                </a:solidFill>
              </a:rPr>
              <a:t>Throughout her placement, Bella went above and beyond to learn about the different aspects of engineering and explore the various ways these skills can be applied within the motorsport industry. Her enthusiasm, curiosity and willingness to learn made a fantastic impression on everyone she worked with.</a:t>
            </a:r>
          </a:p>
        </p:txBody>
      </p:sp>
      <p:sp>
        <p:nvSpPr>
          <p:cNvPr id="5" name="Rectangle 4">
            <a:extLst>
              <a:ext uri="{FF2B5EF4-FFF2-40B4-BE49-F238E27FC236}">
                <a16:creationId xmlns:a16="http://schemas.microsoft.com/office/drawing/2014/main" id="{1C57B63E-C184-43B7-B4BD-B445D2E300B8}"/>
              </a:ext>
            </a:extLst>
          </p:cNvPr>
          <p:cNvSpPr/>
          <p:nvPr/>
        </p:nvSpPr>
        <p:spPr>
          <a:xfrm>
            <a:off x="808847" y="1930642"/>
            <a:ext cx="2903359" cy="430887"/>
          </a:xfrm>
          <a:prstGeom prst="rect">
            <a:avLst/>
          </a:prstGeom>
        </p:spPr>
        <p:txBody>
          <a:bodyPr wrap="none">
            <a:spAutoFit/>
          </a:bodyPr>
          <a:lstStyle/>
          <a:p>
            <a:r>
              <a:rPr lang="en-GB" sz="2200" b="1" dirty="0"/>
              <a:t>Bella – Direct Part</a:t>
            </a:r>
          </a:p>
        </p:txBody>
      </p:sp>
      <p:pic>
        <p:nvPicPr>
          <p:cNvPr id="7" name="Picture 6">
            <a:extLst>
              <a:ext uri="{FF2B5EF4-FFF2-40B4-BE49-F238E27FC236}">
                <a16:creationId xmlns:a16="http://schemas.microsoft.com/office/drawing/2014/main" id="{01880A82-4D8D-451B-B04D-4B9C6BAF2594}"/>
              </a:ext>
            </a:extLst>
          </p:cNvPr>
          <p:cNvPicPr>
            <a:picLocks noChangeAspect="1"/>
          </p:cNvPicPr>
          <p:nvPr/>
        </p:nvPicPr>
        <p:blipFill>
          <a:blip r:embed="rId2"/>
          <a:stretch>
            <a:fillRect/>
          </a:stretch>
        </p:blipFill>
        <p:spPr>
          <a:xfrm>
            <a:off x="7448565" y="2703683"/>
            <a:ext cx="1333500" cy="1333500"/>
          </a:xfrm>
          <a:prstGeom prst="rect">
            <a:avLst/>
          </a:prstGeom>
        </p:spPr>
      </p:pic>
      <p:pic>
        <p:nvPicPr>
          <p:cNvPr id="9" name="Picture 8">
            <a:extLst>
              <a:ext uri="{FF2B5EF4-FFF2-40B4-BE49-F238E27FC236}">
                <a16:creationId xmlns:a16="http://schemas.microsoft.com/office/drawing/2014/main" id="{8B31060D-849A-59D4-7014-655DAEC69BDF}"/>
              </a:ext>
            </a:extLst>
          </p:cNvPr>
          <p:cNvPicPr>
            <a:picLocks noChangeAspect="1"/>
          </p:cNvPicPr>
          <p:nvPr/>
        </p:nvPicPr>
        <p:blipFill>
          <a:blip r:embed="rId3"/>
          <a:stretch>
            <a:fillRect/>
          </a:stretch>
        </p:blipFill>
        <p:spPr>
          <a:xfrm>
            <a:off x="3438045" y="5928852"/>
            <a:ext cx="2267909" cy="90838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Success Stories</a:t>
            </a:r>
            <a:r>
              <a:rPr lang="en-GB" dirty="0"/>
              <a:t> </a:t>
            </a:r>
            <a:r>
              <a:rPr dirty="0"/>
              <a:t>2</a:t>
            </a:r>
          </a:p>
        </p:txBody>
      </p:sp>
      <p:sp>
        <p:nvSpPr>
          <p:cNvPr id="11" name="Rectangle 10">
            <a:extLst>
              <a:ext uri="{FF2B5EF4-FFF2-40B4-BE49-F238E27FC236}">
                <a16:creationId xmlns:a16="http://schemas.microsoft.com/office/drawing/2014/main" id="{DD771128-4014-4245-B79D-9C8A2A71EC4D}"/>
              </a:ext>
            </a:extLst>
          </p:cNvPr>
          <p:cNvSpPr/>
          <p:nvPr/>
        </p:nvSpPr>
        <p:spPr>
          <a:xfrm>
            <a:off x="808847" y="1930642"/>
            <a:ext cx="2247731" cy="430887"/>
          </a:xfrm>
          <a:prstGeom prst="rect">
            <a:avLst/>
          </a:prstGeom>
        </p:spPr>
        <p:txBody>
          <a:bodyPr wrap="none">
            <a:spAutoFit/>
          </a:bodyPr>
          <a:lstStyle/>
          <a:p>
            <a:r>
              <a:rPr lang="en-GB" sz="2200" b="1" dirty="0"/>
              <a:t>Jacob – F-Ball</a:t>
            </a:r>
          </a:p>
        </p:txBody>
      </p:sp>
      <p:sp>
        <p:nvSpPr>
          <p:cNvPr id="13" name="Rectangle 12">
            <a:extLst>
              <a:ext uri="{FF2B5EF4-FFF2-40B4-BE49-F238E27FC236}">
                <a16:creationId xmlns:a16="http://schemas.microsoft.com/office/drawing/2014/main" id="{42728289-1F8B-47E5-84E3-847329C99763}"/>
              </a:ext>
            </a:extLst>
          </p:cNvPr>
          <p:cNvSpPr/>
          <p:nvPr/>
        </p:nvSpPr>
        <p:spPr>
          <a:xfrm>
            <a:off x="427348" y="2742494"/>
            <a:ext cx="5681207" cy="2031325"/>
          </a:xfrm>
          <a:prstGeom prst="rect">
            <a:avLst/>
          </a:prstGeom>
        </p:spPr>
        <p:txBody>
          <a:bodyPr wrap="square">
            <a:spAutoFit/>
          </a:bodyPr>
          <a:lstStyle/>
          <a:p>
            <a:endParaRPr lang="en-GB" dirty="0"/>
          </a:p>
          <a:p>
            <a:r>
              <a:rPr lang="en-GB" dirty="0"/>
              <a:t>Jacob went to F-Ball for his work experience, where he was able to demonstrate a range of different skills and positive attributes throughout his placement.</a:t>
            </a:r>
          </a:p>
          <a:p>
            <a:r>
              <a:rPr lang="en-GB" dirty="0"/>
              <a:t>He made a fantastic impression on the team and was described as a </a:t>
            </a:r>
            <a:r>
              <a:rPr lang="en-GB" b="1" u="sng" dirty="0"/>
              <a:t>lovely, polite young man</a:t>
            </a:r>
            <a:r>
              <a:rPr lang="en-GB" u="sng" dirty="0"/>
              <a:t>.</a:t>
            </a:r>
            <a:r>
              <a:rPr lang="en-GB" dirty="0"/>
              <a:t> </a:t>
            </a:r>
          </a:p>
        </p:txBody>
      </p:sp>
      <p:pic>
        <p:nvPicPr>
          <p:cNvPr id="4" name="Picture 3">
            <a:extLst>
              <a:ext uri="{FF2B5EF4-FFF2-40B4-BE49-F238E27FC236}">
                <a16:creationId xmlns:a16="http://schemas.microsoft.com/office/drawing/2014/main" id="{2A06292A-1ADA-6E51-4596-FB8986773870}"/>
              </a:ext>
            </a:extLst>
          </p:cNvPr>
          <p:cNvPicPr>
            <a:picLocks noChangeAspect="1"/>
          </p:cNvPicPr>
          <p:nvPr/>
        </p:nvPicPr>
        <p:blipFill>
          <a:blip r:embed="rId2"/>
          <a:stretch>
            <a:fillRect/>
          </a:stretch>
        </p:blipFill>
        <p:spPr>
          <a:xfrm>
            <a:off x="6108555" y="2924201"/>
            <a:ext cx="2786063" cy="1223963"/>
          </a:xfrm>
          <a:prstGeom prst="rect">
            <a:avLst/>
          </a:prstGeom>
        </p:spPr>
      </p:pic>
      <p:pic>
        <p:nvPicPr>
          <p:cNvPr id="6" name="Picture 5">
            <a:extLst>
              <a:ext uri="{FF2B5EF4-FFF2-40B4-BE49-F238E27FC236}">
                <a16:creationId xmlns:a16="http://schemas.microsoft.com/office/drawing/2014/main" id="{0E0E004C-7989-B2FF-2C4A-EA10FCC0BC75}"/>
              </a:ext>
            </a:extLst>
          </p:cNvPr>
          <p:cNvPicPr>
            <a:picLocks noChangeAspect="1"/>
          </p:cNvPicPr>
          <p:nvPr/>
        </p:nvPicPr>
        <p:blipFill>
          <a:blip r:embed="rId3"/>
          <a:stretch>
            <a:fillRect/>
          </a:stretch>
        </p:blipFill>
        <p:spPr>
          <a:xfrm>
            <a:off x="3438045" y="5824991"/>
            <a:ext cx="2267909" cy="90838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Success Stories 3</a:t>
            </a:r>
          </a:p>
        </p:txBody>
      </p:sp>
      <p:sp>
        <p:nvSpPr>
          <p:cNvPr id="10" name="Rectangle 8">
            <a:extLst>
              <a:ext uri="{FF2B5EF4-FFF2-40B4-BE49-F238E27FC236}">
                <a16:creationId xmlns:a16="http://schemas.microsoft.com/office/drawing/2014/main" id="{FDCA35ED-6A5E-432C-89B5-46533AD1815F}"/>
              </a:ext>
            </a:extLst>
          </p:cNvPr>
          <p:cNvSpPr>
            <a:spLocks noChangeArrowheads="1"/>
          </p:cNvSpPr>
          <p:nvPr/>
        </p:nvSpPr>
        <p:spPr bwMode="auto">
          <a:xfrm>
            <a:off x="544287" y="2311912"/>
            <a:ext cx="517081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dirty="0"/>
          </a:p>
          <a:p>
            <a:r>
              <a:rPr lang="en-GB" dirty="0"/>
              <a:t>Jack went to Peak Fitness for his work experience, where he had the opportunity to work directly with clients and put his skills into practice.</a:t>
            </a:r>
          </a:p>
          <a:p>
            <a:r>
              <a:rPr lang="en-GB" dirty="0"/>
              <a:t>Sam made such a positive impression and was so successful during his placement that he has now been offered </a:t>
            </a:r>
            <a:r>
              <a:rPr lang="en-GB" b="1" u="sng" dirty="0"/>
              <a:t>part-time hours at the weekend!</a:t>
            </a:r>
          </a:p>
          <a:p>
            <a:r>
              <a:rPr lang="en-GB" dirty="0"/>
              <a:t>This is an amazing achievement and a fantastic example of how work experience can lead to real employment opportunities.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6" name="Rectangle 15">
            <a:extLst>
              <a:ext uri="{FF2B5EF4-FFF2-40B4-BE49-F238E27FC236}">
                <a16:creationId xmlns:a16="http://schemas.microsoft.com/office/drawing/2014/main" id="{AB4A1A3D-D9EE-4D44-AECA-1E27A57A9E7B}"/>
              </a:ext>
            </a:extLst>
          </p:cNvPr>
          <p:cNvSpPr/>
          <p:nvPr/>
        </p:nvSpPr>
        <p:spPr>
          <a:xfrm>
            <a:off x="746191" y="1745976"/>
            <a:ext cx="3074881" cy="430887"/>
          </a:xfrm>
          <a:prstGeom prst="rect">
            <a:avLst/>
          </a:prstGeom>
        </p:spPr>
        <p:txBody>
          <a:bodyPr wrap="none">
            <a:spAutoFit/>
          </a:bodyPr>
          <a:lstStyle/>
          <a:p>
            <a:r>
              <a:rPr lang="en-GB" sz="2200" b="1" dirty="0"/>
              <a:t>Jack – Peak Fitness</a:t>
            </a:r>
          </a:p>
        </p:txBody>
      </p:sp>
      <p:pic>
        <p:nvPicPr>
          <p:cNvPr id="4" name="Picture 3">
            <a:extLst>
              <a:ext uri="{FF2B5EF4-FFF2-40B4-BE49-F238E27FC236}">
                <a16:creationId xmlns:a16="http://schemas.microsoft.com/office/drawing/2014/main" id="{965EAA5F-2E88-23E4-F322-B6B74C710A8A}"/>
              </a:ext>
            </a:extLst>
          </p:cNvPr>
          <p:cNvPicPr>
            <a:picLocks noChangeAspect="1"/>
          </p:cNvPicPr>
          <p:nvPr/>
        </p:nvPicPr>
        <p:blipFill>
          <a:blip r:embed="rId2"/>
          <a:stretch>
            <a:fillRect/>
          </a:stretch>
        </p:blipFill>
        <p:spPr>
          <a:xfrm>
            <a:off x="5721639" y="2976442"/>
            <a:ext cx="3136034" cy="905116"/>
          </a:xfrm>
          <a:prstGeom prst="rect">
            <a:avLst/>
          </a:prstGeom>
        </p:spPr>
      </p:pic>
      <p:pic>
        <p:nvPicPr>
          <p:cNvPr id="6" name="Picture 5">
            <a:extLst>
              <a:ext uri="{FF2B5EF4-FFF2-40B4-BE49-F238E27FC236}">
                <a16:creationId xmlns:a16="http://schemas.microsoft.com/office/drawing/2014/main" id="{A839219C-5F2B-EAF5-11B7-BD9609ECB744}"/>
              </a:ext>
            </a:extLst>
          </p:cNvPr>
          <p:cNvPicPr>
            <a:picLocks noChangeAspect="1"/>
          </p:cNvPicPr>
          <p:nvPr/>
        </p:nvPicPr>
        <p:blipFill>
          <a:blip r:embed="rId3"/>
          <a:stretch>
            <a:fillRect/>
          </a:stretch>
        </p:blipFill>
        <p:spPr>
          <a:xfrm>
            <a:off x="3447189" y="5863281"/>
            <a:ext cx="2267909" cy="90838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Success Stories </a:t>
            </a:r>
            <a:r>
              <a:rPr lang="en-GB" dirty="0"/>
              <a:t>4</a:t>
            </a:r>
            <a:endParaRPr dirty="0"/>
          </a:p>
        </p:txBody>
      </p:sp>
      <p:sp>
        <p:nvSpPr>
          <p:cNvPr id="3" name="Rectangle 3">
            <a:extLst>
              <a:ext uri="{FF2B5EF4-FFF2-40B4-BE49-F238E27FC236}">
                <a16:creationId xmlns:a16="http://schemas.microsoft.com/office/drawing/2014/main" id="{DC7FC3C0-4F7B-4E22-852D-9A3D37CF445F}"/>
              </a:ext>
            </a:extLst>
          </p:cNvPr>
          <p:cNvSpPr>
            <a:spLocks noChangeArrowheads="1"/>
          </p:cNvSpPr>
          <p:nvPr/>
        </p:nvSpPr>
        <p:spPr bwMode="auto">
          <a:xfrm>
            <a:off x="651829" y="2583428"/>
            <a:ext cx="5601189"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Peter, Natalie and Priya went to Leek Radio for their work experience. At the start, they were saying they wouldn’t go on the radio, but by the end of the week they had produced three brilliant radio shows!</a:t>
            </a:r>
          </a:p>
          <a:p>
            <a:r>
              <a:rPr lang="en-GB" dirty="0"/>
              <a:t>It was a real joy listening to them all talking live on air, sharing their jokes, playing different styles of music and, of course, hearing Pete’s singing! It was fantastic to see their confidence grow throughout the experience and to hear them enjoying themselves so much on the radio.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48408704-369D-4BB6-9A5A-6B3B3253C0A0}"/>
              </a:ext>
            </a:extLst>
          </p:cNvPr>
          <p:cNvPicPr>
            <a:picLocks noChangeAspect="1"/>
          </p:cNvPicPr>
          <p:nvPr/>
        </p:nvPicPr>
        <p:blipFill>
          <a:blip r:embed="rId2"/>
          <a:stretch>
            <a:fillRect/>
          </a:stretch>
        </p:blipFill>
        <p:spPr>
          <a:xfrm>
            <a:off x="7208543" y="3233054"/>
            <a:ext cx="1543050" cy="771525"/>
          </a:xfrm>
          <a:prstGeom prst="rect">
            <a:avLst/>
          </a:prstGeom>
        </p:spPr>
      </p:pic>
      <p:sp>
        <p:nvSpPr>
          <p:cNvPr id="13" name="Rectangle 12">
            <a:extLst>
              <a:ext uri="{FF2B5EF4-FFF2-40B4-BE49-F238E27FC236}">
                <a16:creationId xmlns:a16="http://schemas.microsoft.com/office/drawing/2014/main" id="{AB4B1881-6665-4FE0-B043-7BC790B203AE}"/>
              </a:ext>
            </a:extLst>
          </p:cNvPr>
          <p:cNvSpPr/>
          <p:nvPr/>
        </p:nvSpPr>
        <p:spPr>
          <a:xfrm>
            <a:off x="808847" y="1930642"/>
            <a:ext cx="5157181" cy="430887"/>
          </a:xfrm>
          <a:prstGeom prst="rect">
            <a:avLst/>
          </a:prstGeom>
        </p:spPr>
        <p:txBody>
          <a:bodyPr wrap="none">
            <a:spAutoFit/>
          </a:bodyPr>
          <a:lstStyle/>
          <a:p>
            <a:r>
              <a:rPr lang="en-GB" sz="2200" b="1" dirty="0"/>
              <a:t>Peter, Natalie, Priya – Leek Radio</a:t>
            </a:r>
          </a:p>
        </p:txBody>
      </p:sp>
      <p:pic>
        <p:nvPicPr>
          <p:cNvPr id="6" name="Picture 5">
            <a:extLst>
              <a:ext uri="{FF2B5EF4-FFF2-40B4-BE49-F238E27FC236}">
                <a16:creationId xmlns:a16="http://schemas.microsoft.com/office/drawing/2014/main" id="{E556AE5B-0C49-1B27-5CC9-CA82AA643499}"/>
              </a:ext>
            </a:extLst>
          </p:cNvPr>
          <p:cNvPicPr>
            <a:picLocks noChangeAspect="1"/>
          </p:cNvPicPr>
          <p:nvPr/>
        </p:nvPicPr>
        <p:blipFill>
          <a:blip r:embed="rId3"/>
          <a:stretch>
            <a:fillRect/>
          </a:stretch>
        </p:blipFill>
        <p:spPr>
          <a:xfrm>
            <a:off x="3438045" y="5868067"/>
            <a:ext cx="2267909" cy="908383"/>
          </a:xfrm>
          <a:prstGeom prst="rect">
            <a:avLst/>
          </a:prstGeom>
        </p:spPr>
      </p:pic>
    </p:spTree>
    <p:extLst>
      <p:ext uri="{BB962C8B-B14F-4D97-AF65-F5344CB8AC3E}">
        <p14:creationId xmlns:p14="http://schemas.microsoft.com/office/powerpoint/2010/main" val="1380539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6A2C-A650-F55B-2847-77F4362D4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B70B33-3BCC-797D-2590-14ED29BB82C4}"/>
              </a:ext>
            </a:extLst>
          </p:cNvPr>
          <p:cNvSpPr>
            <a:spLocks noGrp="1"/>
          </p:cNvSpPr>
          <p:nvPr>
            <p:ph type="title"/>
          </p:nvPr>
        </p:nvSpPr>
        <p:spPr/>
        <p:txBody>
          <a:bodyPr/>
          <a:lstStyle/>
          <a:p>
            <a:r>
              <a:rPr dirty="0"/>
              <a:t>Success Stories </a:t>
            </a:r>
            <a:r>
              <a:rPr lang="en-GB" dirty="0"/>
              <a:t>4</a:t>
            </a:r>
            <a:endParaRPr dirty="0"/>
          </a:p>
        </p:txBody>
      </p:sp>
      <p:sp>
        <p:nvSpPr>
          <p:cNvPr id="3" name="Rectangle 3">
            <a:extLst>
              <a:ext uri="{FF2B5EF4-FFF2-40B4-BE49-F238E27FC236}">
                <a16:creationId xmlns:a16="http://schemas.microsoft.com/office/drawing/2014/main" id="{79F41AE2-24C6-80CA-5A69-0B6C282A28EE}"/>
              </a:ext>
            </a:extLst>
          </p:cNvPr>
          <p:cNvSpPr>
            <a:spLocks noChangeArrowheads="1"/>
          </p:cNvSpPr>
          <p:nvPr/>
        </p:nvSpPr>
        <p:spPr bwMode="auto">
          <a:xfrm>
            <a:off x="725720" y="2743472"/>
            <a:ext cx="5601189"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Kayla and Grace went to </a:t>
            </a:r>
            <a:r>
              <a:rPr lang="en-GB" dirty="0" err="1"/>
              <a:t>Zoomies</a:t>
            </a:r>
            <a:r>
              <a:rPr lang="en-GB" dirty="0"/>
              <a:t> for their work experience, where they both showed a genuine interest in the industry.</a:t>
            </a:r>
          </a:p>
          <a:p>
            <a:r>
              <a:rPr lang="en-GB" dirty="0"/>
              <a:t>Throughout their placement, they asked the right questions and took the opportunity to learn more about the different roles and opportunities available. Their enthusiasm and curiosity helped them gain valuable knowledge that will support them in making informed decisions about their next steps.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18027E32-5D64-E1C4-4962-D013665C466E}"/>
              </a:ext>
            </a:extLst>
          </p:cNvPr>
          <p:cNvSpPr/>
          <p:nvPr/>
        </p:nvSpPr>
        <p:spPr>
          <a:xfrm>
            <a:off x="808847" y="1930642"/>
            <a:ext cx="3744936" cy="430887"/>
          </a:xfrm>
          <a:prstGeom prst="rect">
            <a:avLst/>
          </a:prstGeom>
        </p:spPr>
        <p:txBody>
          <a:bodyPr wrap="none">
            <a:spAutoFit/>
          </a:bodyPr>
          <a:lstStyle/>
          <a:p>
            <a:r>
              <a:rPr lang="en-GB" sz="2200" b="1" dirty="0"/>
              <a:t>Kyala &amp; Grace– </a:t>
            </a:r>
            <a:r>
              <a:rPr lang="en-GB" sz="2200" b="1" dirty="0" err="1"/>
              <a:t>Zoomies</a:t>
            </a:r>
            <a:endParaRPr lang="en-GB" sz="2200" b="1" dirty="0"/>
          </a:p>
        </p:txBody>
      </p:sp>
      <p:pic>
        <p:nvPicPr>
          <p:cNvPr id="6" name="Picture 5">
            <a:extLst>
              <a:ext uri="{FF2B5EF4-FFF2-40B4-BE49-F238E27FC236}">
                <a16:creationId xmlns:a16="http://schemas.microsoft.com/office/drawing/2014/main" id="{60CF742A-D34D-0975-1E65-9562B7F2094D}"/>
              </a:ext>
            </a:extLst>
          </p:cNvPr>
          <p:cNvPicPr>
            <a:picLocks noChangeAspect="1"/>
          </p:cNvPicPr>
          <p:nvPr/>
        </p:nvPicPr>
        <p:blipFill>
          <a:blip r:embed="rId2"/>
          <a:srcRect t="33676" b="33350"/>
          <a:stretch>
            <a:fillRect/>
          </a:stretch>
        </p:blipFill>
        <p:spPr>
          <a:xfrm>
            <a:off x="6608762" y="3251200"/>
            <a:ext cx="2252020" cy="775854"/>
          </a:xfrm>
          <a:prstGeom prst="rect">
            <a:avLst/>
          </a:prstGeom>
        </p:spPr>
      </p:pic>
      <p:pic>
        <p:nvPicPr>
          <p:cNvPr id="8" name="Picture 7">
            <a:extLst>
              <a:ext uri="{FF2B5EF4-FFF2-40B4-BE49-F238E27FC236}">
                <a16:creationId xmlns:a16="http://schemas.microsoft.com/office/drawing/2014/main" id="{7E2577B2-7CEF-0429-8633-3E94C5261C6D}"/>
              </a:ext>
            </a:extLst>
          </p:cNvPr>
          <p:cNvPicPr>
            <a:picLocks noChangeAspect="1"/>
          </p:cNvPicPr>
          <p:nvPr/>
        </p:nvPicPr>
        <p:blipFill>
          <a:blip r:embed="rId3"/>
          <a:stretch>
            <a:fillRect/>
          </a:stretch>
        </p:blipFill>
        <p:spPr>
          <a:xfrm>
            <a:off x="3447189" y="5754953"/>
            <a:ext cx="2267909" cy="908383"/>
          </a:xfrm>
          <a:prstGeom prst="rect">
            <a:avLst/>
          </a:prstGeom>
        </p:spPr>
      </p:pic>
    </p:spTree>
    <p:extLst>
      <p:ext uri="{BB962C8B-B14F-4D97-AF65-F5344CB8AC3E}">
        <p14:creationId xmlns:p14="http://schemas.microsoft.com/office/powerpoint/2010/main" val="254589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DEB01-8C65-99B4-5592-752508031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BCB7FC-A017-E241-B808-C7CEE81BB326}"/>
              </a:ext>
            </a:extLst>
          </p:cNvPr>
          <p:cNvSpPr>
            <a:spLocks noGrp="1"/>
          </p:cNvSpPr>
          <p:nvPr>
            <p:ph type="title"/>
          </p:nvPr>
        </p:nvSpPr>
        <p:spPr/>
        <p:txBody>
          <a:bodyPr/>
          <a:lstStyle/>
          <a:p>
            <a:r>
              <a:rPr dirty="0"/>
              <a:t>Success Stories </a:t>
            </a:r>
            <a:r>
              <a:rPr lang="en-GB" dirty="0"/>
              <a:t>4</a:t>
            </a:r>
            <a:endParaRPr dirty="0"/>
          </a:p>
        </p:txBody>
      </p:sp>
      <p:sp>
        <p:nvSpPr>
          <p:cNvPr id="3" name="Rectangle 3">
            <a:extLst>
              <a:ext uri="{FF2B5EF4-FFF2-40B4-BE49-F238E27FC236}">
                <a16:creationId xmlns:a16="http://schemas.microsoft.com/office/drawing/2014/main" id="{7F4DC83E-2D8C-2613-0BF3-15F8ECF11CD7}"/>
              </a:ext>
            </a:extLst>
          </p:cNvPr>
          <p:cNvSpPr>
            <a:spLocks noChangeArrowheads="1"/>
          </p:cNvSpPr>
          <p:nvPr/>
        </p:nvSpPr>
        <p:spPr bwMode="auto">
          <a:xfrm>
            <a:off x="707247" y="2766632"/>
            <a:ext cx="5601189"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Cerys went to Westwood Pre-School for her work experience, where her dedication and hard work throughout the week made a fantastic impression on the whole team.</a:t>
            </a:r>
          </a:p>
          <a:p>
            <a:r>
              <a:rPr lang="en-GB" dirty="0"/>
              <a:t>In the words of the manager, </a:t>
            </a:r>
            <a:r>
              <a:rPr lang="en-GB" b="1" u="sng" dirty="0"/>
              <a:t>“Can we keep her?”</a:t>
            </a:r>
            <a:r>
              <a:rPr lang="en-GB" u="sng" dirty="0"/>
              <a:t>   </a:t>
            </a:r>
            <a:r>
              <a:rPr lang="en-GB" dirty="0"/>
              <a:t>this truly reflects the commitment, enthusiasm and positive attitude Cerys demonstrated throughout the week.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41C20A8D-DD8F-65D8-D8AD-94F22CF85001}"/>
              </a:ext>
            </a:extLst>
          </p:cNvPr>
          <p:cNvSpPr/>
          <p:nvPr/>
        </p:nvSpPr>
        <p:spPr>
          <a:xfrm>
            <a:off x="808847" y="1930642"/>
            <a:ext cx="4498347" cy="430887"/>
          </a:xfrm>
          <a:prstGeom prst="rect">
            <a:avLst/>
          </a:prstGeom>
        </p:spPr>
        <p:txBody>
          <a:bodyPr wrap="none">
            <a:spAutoFit/>
          </a:bodyPr>
          <a:lstStyle/>
          <a:p>
            <a:r>
              <a:rPr lang="en-GB" sz="2200" b="1" dirty="0"/>
              <a:t>Cerys – Westwood Pre-School</a:t>
            </a:r>
          </a:p>
        </p:txBody>
      </p:sp>
      <p:pic>
        <p:nvPicPr>
          <p:cNvPr id="6" name="Picture 5">
            <a:extLst>
              <a:ext uri="{FF2B5EF4-FFF2-40B4-BE49-F238E27FC236}">
                <a16:creationId xmlns:a16="http://schemas.microsoft.com/office/drawing/2014/main" id="{AC1B1A37-A9DB-412F-C636-6D5F7491656E}"/>
              </a:ext>
            </a:extLst>
          </p:cNvPr>
          <p:cNvPicPr>
            <a:picLocks noChangeAspect="1"/>
          </p:cNvPicPr>
          <p:nvPr/>
        </p:nvPicPr>
        <p:blipFill>
          <a:blip r:embed="rId2"/>
          <a:stretch>
            <a:fillRect/>
          </a:stretch>
        </p:blipFill>
        <p:spPr>
          <a:xfrm>
            <a:off x="6899563" y="2900218"/>
            <a:ext cx="1847654" cy="1847654"/>
          </a:xfrm>
          <a:prstGeom prst="rect">
            <a:avLst/>
          </a:prstGeom>
        </p:spPr>
      </p:pic>
      <p:pic>
        <p:nvPicPr>
          <p:cNvPr id="8" name="Picture 7">
            <a:extLst>
              <a:ext uri="{FF2B5EF4-FFF2-40B4-BE49-F238E27FC236}">
                <a16:creationId xmlns:a16="http://schemas.microsoft.com/office/drawing/2014/main" id="{332FD711-61A3-003A-6AD1-63547191B0E5}"/>
              </a:ext>
            </a:extLst>
          </p:cNvPr>
          <p:cNvPicPr>
            <a:picLocks noChangeAspect="1"/>
          </p:cNvPicPr>
          <p:nvPr/>
        </p:nvPicPr>
        <p:blipFill>
          <a:blip r:embed="rId3"/>
          <a:stretch>
            <a:fillRect/>
          </a:stretch>
        </p:blipFill>
        <p:spPr>
          <a:xfrm>
            <a:off x="3438045" y="5828844"/>
            <a:ext cx="2267909" cy="908383"/>
          </a:xfrm>
          <a:prstGeom prst="rect">
            <a:avLst/>
          </a:prstGeom>
        </p:spPr>
      </p:pic>
    </p:spTree>
    <p:extLst>
      <p:ext uri="{BB962C8B-B14F-4D97-AF65-F5344CB8AC3E}">
        <p14:creationId xmlns:p14="http://schemas.microsoft.com/office/powerpoint/2010/main" val="1918428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F92A3-CF5E-EC73-4966-66C23988C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C8F616-CDF1-BA53-AB09-AD7C4291CD37}"/>
              </a:ext>
            </a:extLst>
          </p:cNvPr>
          <p:cNvSpPr>
            <a:spLocks noGrp="1"/>
          </p:cNvSpPr>
          <p:nvPr>
            <p:ph type="title"/>
          </p:nvPr>
        </p:nvSpPr>
        <p:spPr/>
        <p:txBody>
          <a:bodyPr/>
          <a:lstStyle/>
          <a:p>
            <a:r>
              <a:rPr dirty="0"/>
              <a:t>Success Stories </a:t>
            </a:r>
            <a:r>
              <a:rPr lang="en-GB" dirty="0"/>
              <a:t>4</a:t>
            </a:r>
            <a:endParaRPr dirty="0"/>
          </a:p>
        </p:txBody>
      </p:sp>
      <p:sp>
        <p:nvSpPr>
          <p:cNvPr id="3" name="Rectangle 3">
            <a:extLst>
              <a:ext uri="{FF2B5EF4-FFF2-40B4-BE49-F238E27FC236}">
                <a16:creationId xmlns:a16="http://schemas.microsoft.com/office/drawing/2014/main" id="{BDB1947D-FE20-2949-0A01-24CC013E6AA9}"/>
              </a:ext>
            </a:extLst>
          </p:cNvPr>
          <p:cNvSpPr>
            <a:spLocks noChangeArrowheads="1"/>
          </p:cNvSpPr>
          <p:nvPr/>
        </p:nvSpPr>
        <p:spPr bwMode="auto">
          <a:xfrm>
            <a:off x="808847" y="3034532"/>
            <a:ext cx="560118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Ashton went to Port Vale for his work experience and got stuck in from the moment he stepped through the door.</a:t>
            </a:r>
          </a:p>
          <a:p>
            <a:r>
              <a:rPr lang="en-GB" dirty="0"/>
              <a:t>His enthusiasm, hard work and willingness to get involved made an incredible impression on the team. By the end of his placement, Ashton was told that he was </a:t>
            </a:r>
            <a:r>
              <a:rPr lang="en-GB" b="1" u="sng" dirty="0"/>
              <a:t>the best work experience student they had had for years</a:t>
            </a:r>
            <a:r>
              <a:rPr lang="en-GB" u="sng" dirty="0"/>
              <a:t> </a:t>
            </a:r>
            <a:r>
              <a:rPr lang="en-GB" dirty="0"/>
              <a:t>and that he would </a:t>
            </a:r>
            <a:r>
              <a:rPr lang="en-GB" b="1" u="sng" dirty="0"/>
              <a:t>go far in this environment</a:t>
            </a:r>
            <a:r>
              <a:rPr lang="en-GB" dirty="0"/>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04E56AB9-F391-744E-7822-29F5932E1F48}"/>
              </a:ext>
            </a:extLst>
          </p:cNvPr>
          <p:cNvSpPr/>
          <p:nvPr/>
        </p:nvSpPr>
        <p:spPr>
          <a:xfrm>
            <a:off x="808847" y="1930642"/>
            <a:ext cx="3334567" cy="430887"/>
          </a:xfrm>
          <a:prstGeom prst="rect">
            <a:avLst/>
          </a:prstGeom>
        </p:spPr>
        <p:txBody>
          <a:bodyPr wrap="none">
            <a:spAutoFit/>
          </a:bodyPr>
          <a:lstStyle/>
          <a:p>
            <a:r>
              <a:rPr lang="en-GB" sz="2200" b="1" dirty="0"/>
              <a:t>Ashton –Port Vale FC</a:t>
            </a:r>
          </a:p>
        </p:txBody>
      </p:sp>
      <p:pic>
        <p:nvPicPr>
          <p:cNvPr id="6" name="Picture 5">
            <a:extLst>
              <a:ext uri="{FF2B5EF4-FFF2-40B4-BE49-F238E27FC236}">
                <a16:creationId xmlns:a16="http://schemas.microsoft.com/office/drawing/2014/main" id="{5C210D60-3029-CE50-5CA2-CB6ACFB2A79E}"/>
              </a:ext>
            </a:extLst>
          </p:cNvPr>
          <p:cNvPicPr>
            <a:picLocks noChangeAspect="1"/>
          </p:cNvPicPr>
          <p:nvPr/>
        </p:nvPicPr>
        <p:blipFill>
          <a:blip r:embed="rId2"/>
          <a:stretch>
            <a:fillRect/>
          </a:stretch>
        </p:blipFill>
        <p:spPr>
          <a:xfrm>
            <a:off x="7019636" y="2794494"/>
            <a:ext cx="1690255" cy="1932875"/>
          </a:xfrm>
          <a:prstGeom prst="rect">
            <a:avLst/>
          </a:prstGeom>
        </p:spPr>
      </p:pic>
      <p:pic>
        <p:nvPicPr>
          <p:cNvPr id="8" name="Picture 7">
            <a:extLst>
              <a:ext uri="{FF2B5EF4-FFF2-40B4-BE49-F238E27FC236}">
                <a16:creationId xmlns:a16="http://schemas.microsoft.com/office/drawing/2014/main" id="{8AE12A17-C695-92D7-4B4C-A7E5E7A861F1}"/>
              </a:ext>
            </a:extLst>
          </p:cNvPr>
          <p:cNvPicPr>
            <a:picLocks noChangeAspect="1"/>
          </p:cNvPicPr>
          <p:nvPr/>
        </p:nvPicPr>
        <p:blipFill>
          <a:blip r:embed="rId3"/>
          <a:stretch>
            <a:fillRect/>
          </a:stretch>
        </p:blipFill>
        <p:spPr>
          <a:xfrm>
            <a:off x="3438045" y="5846140"/>
            <a:ext cx="2267909" cy="908383"/>
          </a:xfrm>
          <a:prstGeom prst="rect">
            <a:avLst/>
          </a:prstGeom>
        </p:spPr>
      </p:pic>
    </p:spTree>
    <p:extLst>
      <p:ext uri="{BB962C8B-B14F-4D97-AF65-F5344CB8AC3E}">
        <p14:creationId xmlns:p14="http://schemas.microsoft.com/office/powerpoint/2010/main" val="4186215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4D6C-724B-3132-64C6-48539EDD67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4909F-2C81-8470-85EB-B7F368A07F9B}"/>
              </a:ext>
            </a:extLst>
          </p:cNvPr>
          <p:cNvSpPr>
            <a:spLocks noGrp="1"/>
          </p:cNvSpPr>
          <p:nvPr>
            <p:ph type="title"/>
          </p:nvPr>
        </p:nvSpPr>
        <p:spPr/>
        <p:txBody>
          <a:bodyPr/>
          <a:lstStyle/>
          <a:p>
            <a:r>
              <a:rPr dirty="0"/>
              <a:t>Success Stories </a:t>
            </a:r>
            <a:r>
              <a:rPr lang="en-GB" dirty="0"/>
              <a:t>4</a:t>
            </a:r>
            <a:endParaRPr dirty="0"/>
          </a:p>
        </p:txBody>
      </p:sp>
      <p:sp>
        <p:nvSpPr>
          <p:cNvPr id="3" name="Rectangle 3">
            <a:extLst>
              <a:ext uri="{FF2B5EF4-FFF2-40B4-BE49-F238E27FC236}">
                <a16:creationId xmlns:a16="http://schemas.microsoft.com/office/drawing/2014/main" id="{341221CA-6234-4437-F2C6-E1E75D8FC53F}"/>
              </a:ext>
            </a:extLst>
          </p:cNvPr>
          <p:cNvSpPr>
            <a:spLocks noChangeArrowheads="1"/>
          </p:cNvSpPr>
          <p:nvPr/>
        </p:nvSpPr>
        <p:spPr bwMode="auto">
          <a:xfrm>
            <a:off x="808847" y="2988365"/>
            <a:ext cx="5601189"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dirty="0"/>
              <a:t>Joel went to David Smith Funeral Directors for his work experience, where he was described as an </a:t>
            </a:r>
            <a:r>
              <a:rPr lang="en-GB" b="1" u="sng" dirty="0"/>
              <a:t>absolute credit to both himself and Westwood College</a:t>
            </a:r>
            <a:r>
              <a:rPr lang="en-GB" u="sng" dirty="0"/>
              <a:t>.</a:t>
            </a:r>
          </a:p>
          <a:p>
            <a:r>
              <a:rPr lang="en-GB" dirty="0"/>
              <a:t>His attitude towards work and learning went above and beyond expectations, and he approached every opportunity with maturity, respect and a willingness to learn. Joel was described as an </a:t>
            </a:r>
            <a:r>
              <a:rPr lang="en-GB" b="1" u="sng" dirty="0"/>
              <a:t>absolute delight to have working with the team</a:t>
            </a:r>
            <a:r>
              <a:rPr lang="en-GB" u="sng" dirty="0"/>
              <a:t>, </a:t>
            </a:r>
            <a:endParaRPr kumimoji="0" lang="en-GB" altLang="en-US" sz="12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22FFFECA-C23E-4085-02F1-ABDE35CA4A69}"/>
              </a:ext>
            </a:extLst>
          </p:cNvPr>
          <p:cNvSpPr/>
          <p:nvPr/>
        </p:nvSpPr>
        <p:spPr>
          <a:xfrm>
            <a:off x="808847" y="1930642"/>
            <a:ext cx="5917004" cy="430887"/>
          </a:xfrm>
          <a:prstGeom prst="rect">
            <a:avLst/>
          </a:prstGeom>
        </p:spPr>
        <p:txBody>
          <a:bodyPr wrap="none">
            <a:spAutoFit/>
          </a:bodyPr>
          <a:lstStyle/>
          <a:p>
            <a:r>
              <a:rPr lang="en-GB" sz="2200" b="1" dirty="0"/>
              <a:t>Joel - David Smith Funeral Directors  </a:t>
            </a:r>
            <a:endParaRPr lang="en-GB" sz="2200" dirty="0"/>
          </a:p>
        </p:txBody>
      </p:sp>
      <p:pic>
        <p:nvPicPr>
          <p:cNvPr id="6" name="Picture 5">
            <a:extLst>
              <a:ext uri="{FF2B5EF4-FFF2-40B4-BE49-F238E27FC236}">
                <a16:creationId xmlns:a16="http://schemas.microsoft.com/office/drawing/2014/main" id="{C291CDB7-3482-ECDF-2F78-92F5F4511345}"/>
              </a:ext>
            </a:extLst>
          </p:cNvPr>
          <p:cNvPicPr>
            <a:picLocks noChangeAspect="1"/>
          </p:cNvPicPr>
          <p:nvPr/>
        </p:nvPicPr>
        <p:blipFill>
          <a:blip r:embed="rId2"/>
          <a:srcRect l="12239"/>
          <a:stretch>
            <a:fillRect/>
          </a:stretch>
        </p:blipFill>
        <p:spPr>
          <a:xfrm>
            <a:off x="6262255" y="3205391"/>
            <a:ext cx="2623127" cy="852411"/>
          </a:xfrm>
          <a:prstGeom prst="rect">
            <a:avLst/>
          </a:prstGeom>
        </p:spPr>
      </p:pic>
      <p:pic>
        <p:nvPicPr>
          <p:cNvPr id="8" name="Picture 7">
            <a:extLst>
              <a:ext uri="{FF2B5EF4-FFF2-40B4-BE49-F238E27FC236}">
                <a16:creationId xmlns:a16="http://schemas.microsoft.com/office/drawing/2014/main" id="{33F8119C-7797-F2AD-2E96-9048B56E77C9}"/>
              </a:ext>
            </a:extLst>
          </p:cNvPr>
          <p:cNvPicPr>
            <a:picLocks noChangeAspect="1"/>
          </p:cNvPicPr>
          <p:nvPr/>
        </p:nvPicPr>
        <p:blipFill>
          <a:blip r:embed="rId3"/>
          <a:stretch>
            <a:fillRect/>
          </a:stretch>
        </p:blipFill>
        <p:spPr>
          <a:xfrm>
            <a:off x="3438045" y="5846139"/>
            <a:ext cx="2267909" cy="908383"/>
          </a:xfrm>
          <a:prstGeom prst="rect">
            <a:avLst/>
          </a:prstGeom>
        </p:spPr>
      </p:pic>
    </p:spTree>
    <p:extLst>
      <p:ext uri="{BB962C8B-B14F-4D97-AF65-F5344CB8AC3E}">
        <p14:creationId xmlns:p14="http://schemas.microsoft.com/office/powerpoint/2010/main" val="1885883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8962D-B74E-0DD6-9F45-2843DA6A4D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0A546-8765-435E-736F-90D832DD5B7D}"/>
              </a:ext>
            </a:extLst>
          </p:cNvPr>
          <p:cNvSpPr>
            <a:spLocks noGrp="1"/>
          </p:cNvSpPr>
          <p:nvPr>
            <p:ph type="title"/>
          </p:nvPr>
        </p:nvSpPr>
        <p:spPr>
          <a:xfrm>
            <a:off x="937259" y="2766219"/>
            <a:ext cx="7269480" cy="1325562"/>
          </a:xfrm>
        </p:spPr>
        <p:txBody>
          <a:bodyPr>
            <a:normAutofit fontScale="90000"/>
          </a:bodyPr>
          <a:lstStyle/>
          <a:p>
            <a:pPr algn="ctr"/>
            <a:r>
              <a:rPr lang="en-GB" sz="8000" dirty="0"/>
              <a:t>Photo Montage </a:t>
            </a:r>
            <a:endParaRPr sz="8000" dirty="0"/>
          </a:p>
        </p:txBody>
      </p:sp>
      <p:pic>
        <p:nvPicPr>
          <p:cNvPr id="3" name="Picture 2">
            <a:extLst>
              <a:ext uri="{FF2B5EF4-FFF2-40B4-BE49-F238E27FC236}">
                <a16:creationId xmlns:a16="http://schemas.microsoft.com/office/drawing/2014/main" id="{BAD85EE2-6207-5A67-C2F0-B835D7C094CE}"/>
              </a:ext>
            </a:extLst>
          </p:cNvPr>
          <p:cNvPicPr>
            <a:picLocks noChangeAspect="1"/>
          </p:cNvPicPr>
          <p:nvPr/>
        </p:nvPicPr>
        <p:blipFill>
          <a:blip r:embed="rId2"/>
          <a:stretch>
            <a:fillRect/>
          </a:stretch>
        </p:blipFill>
        <p:spPr>
          <a:xfrm>
            <a:off x="3438045" y="5857254"/>
            <a:ext cx="2267909" cy="908383"/>
          </a:xfrm>
          <a:prstGeom prst="rect">
            <a:avLst/>
          </a:prstGeom>
        </p:spPr>
      </p:pic>
    </p:spTree>
    <p:extLst>
      <p:ext uri="{BB962C8B-B14F-4D97-AF65-F5344CB8AC3E}">
        <p14:creationId xmlns:p14="http://schemas.microsoft.com/office/powerpoint/2010/main" val="35897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Photo Montage</a:t>
            </a:r>
          </a:p>
        </p:txBody>
      </p:sp>
      <p:pic>
        <p:nvPicPr>
          <p:cNvPr id="10" name="Picture 9">
            <a:extLst>
              <a:ext uri="{FF2B5EF4-FFF2-40B4-BE49-F238E27FC236}">
                <a16:creationId xmlns:a16="http://schemas.microsoft.com/office/drawing/2014/main" id="{5C923F3F-BF97-EA93-19D9-9D787645CDCC}"/>
              </a:ext>
            </a:extLst>
          </p:cNvPr>
          <p:cNvPicPr>
            <a:picLocks noChangeAspect="1"/>
          </p:cNvPicPr>
          <p:nvPr/>
        </p:nvPicPr>
        <p:blipFill>
          <a:blip r:embed="rId2"/>
          <a:stretch>
            <a:fillRect/>
          </a:stretch>
        </p:blipFill>
        <p:spPr>
          <a:xfrm>
            <a:off x="5220633" y="47116"/>
            <a:ext cx="2694666" cy="5395428"/>
          </a:xfrm>
          <a:prstGeom prst="rect">
            <a:avLst/>
          </a:prstGeom>
        </p:spPr>
      </p:pic>
      <p:pic>
        <p:nvPicPr>
          <p:cNvPr id="49" name="Picture 48">
            <a:extLst>
              <a:ext uri="{FF2B5EF4-FFF2-40B4-BE49-F238E27FC236}">
                <a16:creationId xmlns:a16="http://schemas.microsoft.com/office/drawing/2014/main" id="{97D254A2-69F4-EACA-0727-06BB9493F761}"/>
              </a:ext>
            </a:extLst>
          </p:cNvPr>
          <p:cNvPicPr>
            <a:picLocks noChangeAspect="1"/>
          </p:cNvPicPr>
          <p:nvPr/>
        </p:nvPicPr>
        <p:blipFill>
          <a:blip r:embed="rId3"/>
          <a:srcRect l="17010" t="31340" r="16908" b="11693"/>
          <a:stretch>
            <a:fillRect/>
          </a:stretch>
        </p:blipFill>
        <p:spPr>
          <a:xfrm>
            <a:off x="281031" y="-497138"/>
            <a:ext cx="4843057" cy="5337764"/>
          </a:xfrm>
          <a:prstGeom prst="rect">
            <a:avLst/>
          </a:prstGeom>
        </p:spPr>
      </p:pic>
      <p:pic>
        <p:nvPicPr>
          <p:cNvPr id="7" name="Picture 6">
            <a:extLst>
              <a:ext uri="{FF2B5EF4-FFF2-40B4-BE49-F238E27FC236}">
                <a16:creationId xmlns:a16="http://schemas.microsoft.com/office/drawing/2014/main" id="{35BD6681-5580-8325-F7B4-1C44E2503924}"/>
              </a:ext>
            </a:extLst>
          </p:cNvPr>
          <p:cNvPicPr>
            <a:picLocks noChangeAspect="1"/>
          </p:cNvPicPr>
          <p:nvPr/>
        </p:nvPicPr>
        <p:blipFill>
          <a:blip r:embed="rId4"/>
          <a:srcRect t="31385"/>
          <a:stretch>
            <a:fillRect/>
          </a:stretch>
        </p:blipFill>
        <p:spPr>
          <a:xfrm>
            <a:off x="2464336" y="2554220"/>
            <a:ext cx="3702959" cy="4705652"/>
          </a:xfrm>
          <a:prstGeom prst="rect">
            <a:avLst/>
          </a:prstGeom>
        </p:spPr>
      </p:pic>
      <p:pic>
        <p:nvPicPr>
          <p:cNvPr id="43" name="Picture 42">
            <a:extLst>
              <a:ext uri="{FF2B5EF4-FFF2-40B4-BE49-F238E27FC236}">
                <a16:creationId xmlns:a16="http://schemas.microsoft.com/office/drawing/2014/main" id="{971D86A7-8E27-660A-EE83-E53E7D77DCDC}"/>
              </a:ext>
            </a:extLst>
          </p:cNvPr>
          <p:cNvPicPr>
            <a:picLocks noChangeAspect="1"/>
          </p:cNvPicPr>
          <p:nvPr/>
        </p:nvPicPr>
        <p:blipFill>
          <a:blip r:embed="rId5"/>
          <a:srcRect l="-2347" t="13396" r="2347" b="16656"/>
          <a:stretch>
            <a:fillRect/>
          </a:stretch>
        </p:blipFill>
        <p:spPr>
          <a:xfrm>
            <a:off x="-317665" y="4000343"/>
            <a:ext cx="3092731" cy="2884401"/>
          </a:xfrm>
          <a:prstGeom prst="rect">
            <a:avLst/>
          </a:prstGeom>
        </p:spPr>
      </p:pic>
      <p:pic>
        <p:nvPicPr>
          <p:cNvPr id="23" name="Picture 22">
            <a:extLst>
              <a:ext uri="{FF2B5EF4-FFF2-40B4-BE49-F238E27FC236}">
                <a16:creationId xmlns:a16="http://schemas.microsoft.com/office/drawing/2014/main" id="{5E9D9BB9-3B89-4D94-E35A-4AE67AC66489}"/>
              </a:ext>
            </a:extLst>
          </p:cNvPr>
          <p:cNvPicPr>
            <a:picLocks noChangeAspect="1"/>
          </p:cNvPicPr>
          <p:nvPr/>
        </p:nvPicPr>
        <p:blipFill>
          <a:blip r:embed="rId6"/>
          <a:srcRect l="30360" t="25804" r="18715" b="4124"/>
          <a:stretch>
            <a:fillRect/>
          </a:stretch>
        </p:blipFill>
        <p:spPr>
          <a:xfrm>
            <a:off x="6167295" y="2171744"/>
            <a:ext cx="2619359" cy="480553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9ED23-D24E-4CFB-8B5C-B2D371A75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0BCDA-7EBA-A32F-1388-F741CF3098AE}"/>
              </a:ext>
            </a:extLst>
          </p:cNvPr>
          <p:cNvSpPr>
            <a:spLocks noGrp="1"/>
          </p:cNvSpPr>
          <p:nvPr>
            <p:ph type="title"/>
          </p:nvPr>
        </p:nvSpPr>
        <p:spPr/>
        <p:txBody>
          <a:bodyPr/>
          <a:lstStyle/>
          <a:p>
            <a:r>
              <a:t>Photo Montage</a:t>
            </a:r>
          </a:p>
        </p:txBody>
      </p:sp>
      <p:pic>
        <p:nvPicPr>
          <p:cNvPr id="4" name="Picture 3">
            <a:extLst>
              <a:ext uri="{FF2B5EF4-FFF2-40B4-BE49-F238E27FC236}">
                <a16:creationId xmlns:a16="http://schemas.microsoft.com/office/drawing/2014/main" id="{49D284FD-F47C-22DF-3BA6-7B328255B9E0}"/>
              </a:ext>
            </a:extLst>
          </p:cNvPr>
          <p:cNvPicPr>
            <a:picLocks noChangeAspect="1"/>
          </p:cNvPicPr>
          <p:nvPr/>
        </p:nvPicPr>
        <p:blipFill>
          <a:blip r:embed="rId2"/>
          <a:srcRect l="30000" t="1778" r="14933" b="-1778"/>
          <a:stretch>
            <a:fillRect/>
          </a:stretch>
        </p:blipFill>
        <p:spPr>
          <a:xfrm rot="5400000">
            <a:off x="1150725" y="1110043"/>
            <a:ext cx="3776472" cy="5143500"/>
          </a:xfrm>
          <a:prstGeom prst="rect">
            <a:avLst/>
          </a:prstGeom>
        </p:spPr>
      </p:pic>
      <p:pic>
        <p:nvPicPr>
          <p:cNvPr id="45" name="Picture 44">
            <a:extLst>
              <a:ext uri="{FF2B5EF4-FFF2-40B4-BE49-F238E27FC236}">
                <a16:creationId xmlns:a16="http://schemas.microsoft.com/office/drawing/2014/main" id="{F049DFF7-BBB0-AC0E-FC13-3665D4312C9E}"/>
              </a:ext>
            </a:extLst>
          </p:cNvPr>
          <p:cNvPicPr>
            <a:picLocks noChangeAspect="1"/>
          </p:cNvPicPr>
          <p:nvPr/>
        </p:nvPicPr>
        <p:blipFill>
          <a:blip r:embed="rId3"/>
          <a:stretch>
            <a:fillRect/>
          </a:stretch>
        </p:blipFill>
        <p:spPr>
          <a:xfrm>
            <a:off x="494214" y="97691"/>
            <a:ext cx="4880015" cy="6506686"/>
          </a:xfrm>
          <a:prstGeom prst="rect">
            <a:avLst/>
          </a:prstGeom>
        </p:spPr>
      </p:pic>
      <p:pic>
        <p:nvPicPr>
          <p:cNvPr id="47" name="Picture 46">
            <a:extLst>
              <a:ext uri="{FF2B5EF4-FFF2-40B4-BE49-F238E27FC236}">
                <a16:creationId xmlns:a16="http://schemas.microsoft.com/office/drawing/2014/main" id="{BC3975B0-4F39-2CD7-68CB-3575ECEFAC55}"/>
              </a:ext>
            </a:extLst>
          </p:cNvPr>
          <p:cNvPicPr>
            <a:picLocks noChangeAspect="1"/>
          </p:cNvPicPr>
          <p:nvPr/>
        </p:nvPicPr>
        <p:blipFill>
          <a:blip r:embed="rId4"/>
          <a:srcRect r="18781"/>
          <a:stretch>
            <a:fillRect/>
          </a:stretch>
        </p:blipFill>
        <p:spPr>
          <a:xfrm rot="5400000">
            <a:off x="5487967" y="470472"/>
            <a:ext cx="3906755" cy="3161194"/>
          </a:xfrm>
          <a:prstGeom prst="rect">
            <a:avLst/>
          </a:prstGeom>
        </p:spPr>
      </p:pic>
      <p:pic>
        <p:nvPicPr>
          <p:cNvPr id="41" name="Picture 40">
            <a:extLst>
              <a:ext uri="{FF2B5EF4-FFF2-40B4-BE49-F238E27FC236}">
                <a16:creationId xmlns:a16="http://schemas.microsoft.com/office/drawing/2014/main" id="{CBB0DF82-402D-EF29-0D51-432E00E3EF8E}"/>
              </a:ext>
            </a:extLst>
          </p:cNvPr>
          <p:cNvPicPr>
            <a:picLocks noChangeAspect="1"/>
          </p:cNvPicPr>
          <p:nvPr/>
        </p:nvPicPr>
        <p:blipFill>
          <a:blip r:embed="rId5"/>
          <a:stretch>
            <a:fillRect/>
          </a:stretch>
        </p:blipFill>
        <p:spPr>
          <a:xfrm>
            <a:off x="4747106" y="5973"/>
            <a:ext cx="4890182" cy="6506687"/>
          </a:xfrm>
          <a:prstGeom prst="rect">
            <a:avLst/>
          </a:prstGeom>
        </p:spPr>
      </p:pic>
      <p:pic>
        <p:nvPicPr>
          <p:cNvPr id="37" name="Picture 36">
            <a:extLst>
              <a:ext uri="{FF2B5EF4-FFF2-40B4-BE49-F238E27FC236}">
                <a16:creationId xmlns:a16="http://schemas.microsoft.com/office/drawing/2014/main" id="{44FC8EDF-32C7-AA8B-AADB-5650B41F692E}"/>
              </a:ext>
            </a:extLst>
          </p:cNvPr>
          <p:cNvPicPr>
            <a:picLocks noChangeAspect="1"/>
          </p:cNvPicPr>
          <p:nvPr/>
        </p:nvPicPr>
        <p:blipFill>
          <a:blip r:embed="rId6"/>
          <a:stretch>
            <a:fillRect/>
          </a:stretch>
        </p:blipFill>
        <p:spPr>
          <a:xfrm>
            <a:off x="745763" y="152044"/>
            <a:ext cx="8398237" cy="5520639"/>
          </a:xfrm>
          <a:prstGeom prst="rect">
            <a:avLst/>
          </a:prstGeom>
        </p:spPr>
      </p:pic>
      <p:pic>
        <p:nvPicPr>
          <p:cNvPr id="23" name="Picture 22">
            <a:extLst>
              <a:ext uri="{FF2B5EF4-FFF2-40B4-BE49-F238E27FC236}">
                <a16:creationId xmlns:a16="http://schemas.microsoft.com/office/drawing/2014/main" id="{7B06646D-9773-233D-C13F-D4266104D5D4}"/>
              </a:ext>
            </a:extLst>
          </p:cNvPr>
          <p:cNvPicPr>
            <a:picLocks noChangeAspect="1"/>
          </p:cNvPicPr>
          <p:nvPr/>
        </p:nvPicPr>
        <p:blipFill>
          <a:blip r:embed="rId7"/>
          <a:srcRect l="30360" t="25804" r="18715" b="4124"/>
          <a:stretch>
            <a:fillRect/>
          </a:stretch>
        </p:blipFill>
        <p:spPr>
          <a:xfrm>
            <a:off x="484047" y="63706"/>
            <a:ext cx="2619359" cy="4805537"/>
          </a:xfrm>
          <a:prstGeom prst="rect">
            <a:avLst/>
          </a:prstGeom>
        </p:spPr>
      </p:pic>
      <p:pic>
        <p:nvPicPr>
          <p:cNvPr id="49" name="Picture 48">
            <a:extLst>
              <a:ext uri="{FF2B5EF4-FFF2-40B4-BE49-F238E27FC236}">
                <a16:creationId xmlns:a16="http://schemas.microsoft.com/office/drawing/2014/main" id="{D5106718-0E18-776D-3240-E79F5F95BC0F}"/>
              </a:ext>
            </a:extLst>
          </p:cNvPr>
          <p:cNvPicPr>
            <a:picLocks noChangeAspect="1"/>
          </p:cNvPicPr>
          <p:nvPr/>
        </p:nvPicPr>
        <p:blipFill>
          <a:blip r:embed="rId8"/>
          <a:srcRect l="17010" t="31340" r="16908" b="11693"/>
          <a:stretch>
            <a:fillRect/>
          </a:stretch>
        </p:blipFill>
        <p:spPr>
          <a:xfrm>
            <a:off x="4148153" y="695391"/>
            <a:ext cx="4843057" cy="5337764"/>
          </a:xfrm>
          <a:prstGeom prst="rect">
            <a:avLst/>
          </a:prstGeom>
        </p:spPr>
      </p:pic>
      <p:pic>
        <p:nvPicPr>
          <p:cNvPr id="31" name="Picture 30">
            <a:extLst>
              <a:ext uri="{FF2B5EF4-FFF2-40B4-BE49-F238E27FC236}">
                <a16:creationId xmlns:a16="http://schemas.microsoft.com/office/drawing/2014/main" id="{611FCCA1-BB46-DC4D-D047-E746FC574315}"/>
              </a:ext>
            </a:extLst>
          </p:cNvPr>
          <p:cNvPicPr>
            <a:picLocks noChangeAspect="1"/>
          </p:cNvPicPr>
          <p:nvPr/>
        </p:nvPicPr>
        <p:blipFill>
          <a:blip r:embed="rId9"/>
          <a:srcRect l="12718" b="8584"/>
          <a:stretch>
            <a:fillRect/>
          </a:stretch>
        </p:blipFill>
        <p:spPr>
          <a:xfrm rot="5400000">
            <a:off x="4132117" y="926025"/>
            <a:ext cx="6249971" cy="4702008"/>
          </a:xfrm>
          <a:prstGeom prst="rect">
            <a:avLst/>
          </a:prstGeom>
        </p:spPr>
      </p:pic>
      <p:pic>
        <p:nvPicPr>
          <p:cNvPr id="43" name="Picture 42">
            <a:extLst>
              <a:ext uri="{FF2B5EF4-FFF2-40B4-BE49-F238E27FC236}">
                <a16:creationId xmlns:a16="http://schemas.microsoft.com/office/drawing/2014/main" id="{4BCC6CE6-718A-F718-1E5C-61913B3D800D}"/>
              </a:ext>
            </a:extLst>
          </p:cNvPr>
          <p:cNvPicPr>
            <a:picLocks noChangeAspect="1"/>
          </p:cNvPicPr>
          <p:nvPr/>
        </p:nvPicPr>
        <p:blipFill>
          <a:blip r:embed="rId10"/>
          <a:srcRect l="-2347" t="13396" r="2347" b="16656"/>
          <a:stretch>
            <a:fillRect/>
          </a:stretch>
        </p:blipFill>
        <p:spPr>
          <a:xfrm>
            <a:off x="1830170" y="3628259"/>
            <a:ext cx="3092731" cy="2884401"/>
          </a:xfrm>
          <a:prstGeom prst="rect">
            <a:avLst/>
          </a:prstGeom>
        </p:spPr>
      </p:pic>
      <p:pic>
        <p:nvPicPr>
          <p:cNvPr id="35" name="Picture 34">
            <a:extLst>
              <a:ext uri="{FF2B5EF4-FFF2-40B4-BE49-F238E27FC236}">
                <a16:creationId xmlns:a16="http://schemas.microsoft.com/office/drawing/2014/main" id="{C155348B-1C7A-7788-7402-C22F5F9FBEC8}"/>
              </a:ext>
            </a:extLst>
          </p:cNvPr>
          <p:cNvPicPr>
            <a:picLocks noChangeAspect="1"/>
          </p:cNvPicPr>
          <p:nvPr/>
        </p:nvPicPr>
        <p:blipFill>
          <a:blip r:embed="rId11"/>
          <a:srcRect l="28503" t="-897" r="-3564" b="897"/>
          <a:stretch>
            <a:fillRect/>
          </a:stretch>
        </p:blipFill>
        <p:spPr>
          <a:xfrm rot="5400000">
            <a:off x="312579" y="129935"/>
            <a:ext cx="4521695" cy="4518011"/>
          </a:xfrm>
          <a:prstGeom prst="rect">
            <a:avLst/>
          </a:prstGeom>
        </p:spPr>
      </p:pic>
      <p:pic>
        <p:nvPicPr>
          <p:cNvPr id="33" name="Picture 32">
            <a:extLst>
              <a:ext uri="{FF2B5EF4-FFF2-40B4-BE49-F238E27FC236}">
                <a16:creationId xmlns:a16="http://schemas.microsoft.com/office/drawing/2014/main" id="{EAB36980-A7E7-881B-235C-ACBC3BCB2777}"/>
              </a:ext>
            </a:extLst>
          </p:cNvPr>
          <p:cNvPicPr>
            <a:picLocks noChangeAspect="1"/>
          </p:cNvPicPr>
          <p:nvPr/>
        </p:nvPicPr>
        <p:blipFill>
          <a:blip r:embed="rId12"/>
          <a:srcRect l="29495" t="7803" r="18564" b="-1304"/>
          <a:stretch>
            <a:fillRect/>
          </a:stretch>
        </p:blipFill>
        <p:spPr>
          <a:xfrm rot="5400000">
            <a:off x="938003" y="2391216"/>
            <a:ext cx="3562120" cy="4809284"/>
          </a:xfrm>
          <a:prstGeom prst="rect">
            <a:avLst/>
          </a:prstGeom>
        </p:spPr>
      </p:pic>
    </p:spTree>
    <p:extLst>
      <p:ext uri="{BB962C8B-B14F-4D97-AF65-F5344CB8AC3E}">
        <p14:creationId xmlns:p14="http://schemas.microsoft.com/office/powerpoint/2010/main" val="3415701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AD111-B0D4-A938-3675-429C8C8B0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5D81C-02D7-F334-CA12-EDFFEA40BAE5}"/>
              </a:ext>
            </a:extLst>
          </p:cNvPr>
          <p:cNvSpPr>
            <a:spLocks noGrp="1"/>
          </p:cNvSpPr>
          <p:nvPr>
            <p:ph type="title"/>
          </p:nvPr>
        </p:nvSpPr>
        <p:spPr/>
        <p:txBody>
          <a:bodyPr/>
          <a:lstStyle/>
          <a:p>
            <a:r>
              <a:t>Photo Montage</a:t>
            </a:r>
          </a:p>
        </p:txBody>
      </p:sp>
      <p:pic>
        <p:nvPicPr>
          <p:cNvPr id="23" name="Picture 22">
            <a:extLst>
              <a:ext uri="{FF2B5EF4-FFF2-40B4-BE49-F238E27FC236}">
                <a16:creationId xmlns:a16="http://schemas.microsoft.com/office/drawing/2014/main" id="{FCA053F6-2F51-CA3F-A11C-FE0F26A0B784}"/>
              </a:ext>
            </a:extLst>
          </p:cNvPr>
          <p:cNvPicPr>
            <a:picLocks noChangeAspect="1"/>
          </p:cNvPicPr>
          <p:nvPr/>
        </p:nvPicPr>
        <p:blipFill>
          <a:blip r:embed="rId2"/>
          <a:srcRect l="30360" t="25804" r="18715" b="4124"/>
          <a:stretch>
            <a:fillRect/>
          </a:stretch>
        </p:blipFill>
        <p:spPr>
          <a:xfrm>
            <a:off x="484047" y="63706"/>
            <a:ext cx="2619359" cy="4805537"/>
          </a:xfrm>
          <a:prstGeom prst="rect">
            <a:avLst/>
          </a:prstGeom>
        </p:spPr>
      </p:pic>
      <p:pic>
        <p:nvPicPr>
          <p:cNvPr id="43" name="Picture 42">
            <a:extLst>
              <a:ext uri="{FF2B5EF4-FFF2-40B4-BE49-F238E27FC236}">
                <a16:creationId xmlns:a16="http://schemas.microsoft.com/office/drawing/2014/main" id="{ADF3AD25-C02B-43FB-9B63-9BC49FF24972}"/>
              </a:ext>
            </a:extLst>
          </p:cNvPr>
          <p:cNvPicPr>
            <a:picLocks noChangeAspect="1"/>
          </p:cNvPicPr>
          <p:nvPr/>
        </p:nvPicPr>
        <p:blipFill>
          <a:blip r:embed="rId3"/>
          <a:srcRect l="-2347" t="13396" r="2347" b="16656"/>
          <a:stretch>
            <a:fillRect/>
          </a:stretch>
        </p:blipFill>
        <p:spPr>
          <a:xfrm>
            <a:off x="1830170" y="3628259"/>
            <a:ext cx="3092731" cy="2884401"/>
          </a:xfrm>
          <a:prstGeom prst="rect">
            <a:avLst/>
          </a:prstGeom>
        </p:spPr>
      </p:pic>
      <p:pic>
        <p:nvPicPr>
          <p:cNvPr id="35" name="Picture 34">
            <a:extLst>
              <a:ext uri="{FF2B5EF4-FFF2-40B4-BE49-F238E27FC236}">
                <a16:creationId xmlns:a16="http://schemas.microsoft.com/office/drawing/2014/main" id="{7A8E92CE-3931-F21D-E68D-E88936603AD1}"/>
              </a:ext>
            </a:extLst>
          </p:cNvPr>
          <p:cNvPicPr>
            <a:picLocks noChangeAspect="1"/>
          </p:cNvPicPr>
          <p:nvPr/>
        </p:nvPicPr>
        <p:blipFill>
          <a:blip r:embed="rId4"/>
          <a:srcRect l="28503" t="-897" r="-3564" b="897"/>
          <a:stretch>
            <a:fillRect/>
          </a:stretch>
        </p:blipFill>
        <p:spPr>
          <a:xfrm rot="5400000">
            <a:off x="312579" y="129935"/>
            <a:ext cx="4521695" cy="4518011"/>
          </a:xfrm>
          <a:prstGeom prst="rect">
            <a:avLst/>
          </a:prstGeom>
        </p:spPr>
      </p:pic>
      <p:pic>
        <p:nvPicPr>
          <p:cNvPr id="33" name="Picture 32">
            <a:extLst>
              <a:ext uri="{FF2B5EF4-FFF2-40B4-BE49-F238E27FC236}">
                <a16:creationId xmlns:a16="http://schemas.microsoft.com/office/drawing/2014/main" id="{C6DCFD00-63B9-627E-8899-B8B534174BA4}"/>
              </a:ext>
            </a:extLst>
          </p:cNvPr>
          <p:cNvPicPr>
            <a:picLocks noChangeAspect="1"/>
          </p:cNvPicPr>
          <p:nvPr/>
        </p:nvPicPr>
        <p:blipFill>
          <a:blip r:embed="rId5"/>
          <a:srcRect l="29495" t="7803" r="18564" b="-1304"/>
          <a:stretch>
            <a:fillRect/>
          </a:stretch>
        </p:blipFill>
        <p:spPr>
          <a:xfrm rot="5400000">
            <a:off x="938003" y="2391216"/>
            <a:ext cx="3562120" cy="4809284"/>
          </a:xfrm>
          <a:prstGeom prst="rect">
            <a:avLst/>
          </a:prstGeom>
        </p:spPr>
      </p:pic>
      <p:pic>
        <p:nvPicPr>
          <p:cNvPr id="27" name="Picture 26">
            <a:extLst>
              <a:ext uri="{FF2B5EF4-FFF2-40B4-BE49-F238E27FC236}">
                <a16:creationId xmlns:a16="http://schemas.microsoft.com/office/drawing/2014/main" id="{260F8C8D-7DF3-2B76-78E3-E01BFD0EF193}"/>
              </a:ext>
            </a:extLst>
          </p:cNvPr>
          <p:cNvPicPr>
            <a:picLocks noChangeAspect="1"/>
          </p:cNvPicPr>
          <p:nvPr/>
        </p:nvPicPr>
        <p:blipFill>
          <a:blip r:embed="rId6"/>
          <a:srcRect b="17712"/>
          <a:stretch>
            <a:fillRect/>
          </a:stretch>
        </p:blipFill>
        <p:spPr>
          <a:xfrm rot="5400000">
            <a:off x="-761881" y="1312761"/>
            <a:ext cx="6636639" cy="4232477"/>
          </a:xfrm>
          <a:prstGeom prst="rect">
            <a:avLst/>
          </a:prstGeom>
        </p:spPr>
      </p:pic>
      <p:pic>
        <p:nvPicPr>
          <p:cNvPr id="11" name="Picture 10">
            <a:extLst>
              <a:ext uri="{FF2B5EF4-FFF2-40B4-BE49-F238E27FC236}">
                <a16:creationId xmlns:a16="http://schemas.microsoft.com/office/drawing/2014/main" id="{8369521C-66D0-5AB5-554A-86D13E05F6DB}"/>
              </a:ext>
            </a:extLst>
          </p:cNvPr>
          <p:cNvPicPr>
            <a:picLocks noChangeAspect="1"/>
          </p:cNvPicPr>
          <p:nvPr/>
        </p:nvPicPr>
        <p:blipFill>
          <a:blip r:embed="rId7"/>
          <a:stretch>
            <a:fillRect/>
          </a:stretch>
        </p:blipFill>
        <p:spPr>
          <a:xfrm>
            <a:off x="354163" y="19488"/>
            <a:ext cx="5476153" cy="4107115"/>
          </a:xfrm>
          <a:prstGeom prst="rect">
            <a:avLst/>
          </a:prstGeom>
        </p:spPr>
      </p:pic>
      <p:pic>
        <p:nvPicPr>
          <p:cNvPr id="13" name="Picture 12">
            <a:extLst>
              <a:ext uri="{FF2B5EF4-FFF2-40B4-BE49-F238E27FC236}">
                <a16:creationId xmlns:a16="http://schemas.microsoft.com/office/drawing/2014/main" id="{EB16DFAC-4B7D-A05B-CA15-A30C12D35D03}"/>
              </a:ext>
            </a:extLst>
          </p:cNvPr>
          <p:cNvPicPr>
            <a:picLocks noChangeAspect="1"/>
          </p:cNvPicPr>
          <p:nvPr/>
        </p:nvPicPr>
        <p:blipFill>
          <a:blip r:embed="rId8"/>
          <a:srcRect l="6328" t="22317" r="4658" b="348"/>
          <a:stretch>
            <a:fillRect/>
          </a:stretch>
        </p:blipFill>
        <p:spPr>
          <a:xfrm>
            <a:off x="52339" y="2809296"/>
            <a:ext cx="6141121" cy="4001390"/>
          </a:xfrm>
          <a:prstGeom prst="rect">
            <a:avLst/>
          </a:prstGeom>
        </p:spPr>
      </p:pic>
      <p:pic>
        <p:nvPicPr>
          <p:cNvPr id="9" name="Picture 8">
            <a:extLst>
              <a:ext uri="{FF2B5EF4-FFF2-40B4-BE49-F238E27FC236}">
                <a16:creationId xmlns:a16="http://schemas.microsoft.com/office/drawing/2014/main" id="{EBF265A6-876F-3CB8-AEAE-55D5A352D275}"/>
              </a:ext>
            </a:extLst>
          </p:cNvPr>
          <p:cNvPicPr>
            <a:picLocks noChangeAspect="1"/>
          </p:cNvPicPr>
          <p:nvPr/>
        </p:nvPicPr>
        <p:blipFill>
          <a:blip r:embed="rId9"/>
          <a:srcRect t="7576"/>
          <a:stretch>
            <a:fillRect/>
          </a:stretch>
        </p:blipFill>
        <p:spPr>
          <a:xfrm rot="5400000">
            <a:off x="4667123" y="1283033"/>
            <a:ext cx="5699181" cy="3861304"/>
          </a:xfrm>
          <a:prstGeom prst="rect">
            <a:avLst/>
          </a:prstGeom>
        </p:spPr>
      </p:pic>
    </p:spTree>
    <p:extLst>
      <p:ext uri="{BB962C8B-B14F-4D97-AF65-F5344CB8AC3E}">
        <p14:creationId xmlns:p14="http://schemas.microsoft.com/office/powerpoint/2010/main" val="672867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F13D9-1D92-6B7E-7D68-691E09CB4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AC968-DEF0-9C32-205D-AAE3B741185B}"/>
              </a:ext>
            </a:extLst>
          </p:cNvPr>
          <p:cNvSpPr>
            <a:spLocks noGrp="1"/>
          </p:cNvSpPr>
          <p:nvPr>
            <p:ph type="title"/>
          </p:nvPr>
        </p:nvSpPr>
        <p:spPr/>
        <p:txBody>
          <a:bodyPr/>
          <a:lstStyle/>
          <a:p>
            <a:r>
              <a:t>Photo Montage</a:t>
            </a:r>
          </a:p>
        </p:txBody>
      </p:sp>
      <p:pic>
        <p:nvPicPr>
          <p:cNvPr id="43" name="Picture 42">
            <a:extLst>
              <a:ext uri="{FF2B5EF4-FFF2-40B4-BE49-F238E27FC236}">
                <a16:creationId xmlns:a16="http://schemas.microsoft.com/office/drawing/2014/main" id="{7AEC100F-F573-23C5-AFDE-93A40790380B}"/>
              </a:ext>
            </a:extLst>
          </p:cNvPr>
          <p:cNvPicPr>
            <a:picLocks noChangeAspect="1"/>
          </p:cNvPicPr>
          <p:nvPr/>
        </p:nvPicPr>
        <p:blipFill>
          <a:blip r:embed="rId2"/>
          <a:srcRect l="-2347" t="13396" r="2347" b="16656"/>
          <a:stretch>
            <a:fillRect/>
          </a:stretch>
        </p:blipFill>
        <p:spPr>
          <a:xfrm>
            <a:off x="1830170" y="3628259"/>
            <a:ext cx="3092731" cy="2884401"/>
          </a:xfrm>
          <a:prstGeom prst="rect">
            <a:avLst/>
          </a:prstGeom>
        </p:spPr>
      </p:pic>
      <p:pic>
        <p:nvPicPr>
          <p:cNvPr id="51" name="Picture 50">
            <a:extLst>
              <a:ext uri="{FF2B5EF4-FFF2-40B4-BE49-F238E27FC236}">
                <a16:creationId xmlns:a16="http://schemas.microsoft.com/office/drawing/2014/main" id="{4F13BD13-F5BD-AE04-B8CE-4AB7330D92FE}"/>
              </a:ext>
            </a:extLst>
          </p:cNvPr>
          <p:cNvPicPr>
            <a:picLocks noChangeAspect="1"/>
          </p:cNvPicPr>
          <p:nvPr/>
        </p:nvPicPr>
        <p:blipFill>
          <a:blip r:embed="rId3"/>
          <a:srcRect l="-470" t="41912" r="23632" b="-7509"/>
          <a:stretch>
            <a:fillRect/>
          </a:stretch>
        </p:blipFill>
        <p:spPr>
          <a:xfrm rot="5400000">
            <a:off x="2241978" y="1798329"/>
            <a:ext cx="6249972" cy="3410027"/>
          </a:xfrm>
          <a:prstGeom prst="rect">
            <a:avLst/>
          </a:prstGeom>
        </p:spPr>
      </p:pic>
      <p:pic>
        <p:nvPicPr>
          <p:cNvPr id="25" name="Picture 24">
            <a:extLst>
              <a:ext uri="{FF2B5EF4-FFF2-40B4-BE49-F238E27FC236}">
                <a16:creationId xmlns:a16="http://schemas.microsoft.com/office/drawing/2014/main" id="{AF22AB93-A8E5-61B3-9580-7D92B6CD0C5B}"/>
              </a:ext>
            </a:extLst>
          </p:cNvPr>
          <p:cNvPicPr>
            <a:picLocks noChangeAspect="1"/>
          </p:cNvPicPr>
          <p:nvPr/>
        </p:nvPicPr>
        <p:blipFill>
          <a:blip r:embed="rId4"/>
          <a:stretch>
            <a:fillRect/>
          </a:stretch>
        </p:blipFill>
        <p:spPr>
          <a:xfrm rot="5400000">
            <a:off x="1103748" y="-732667"/>
            <a:ext cx="6736478" cy="8201812"/>
          </a:xfrm>
          <a:prstGeom prst="rect">
            <a:avLst/>
          </a:prstGeom>
        </p:spPr>
      </p:pic>
    </p:spTree>
    <p:extLst>
      <p:ext uri="{BB962C8B-B14F-4D97-AF65-F5344CB8AC3E}">
        <p14:creationId xmlns:p14="http://schemas.microsoft.com/office/powerpoint/2010/main" val="1000020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3ACAA-ED6A-B86B-60C9-18687B07EE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CCC0F-F378-EFAE-D1C9-AE2C1E9A0214}"/>
              </a:ext>
            </a:extLst>
          </p:cNvPr>
          <p:cNvSpPr>
            <a:spLocks noGrp="1"/>
          </p:cNvSpPr>
          <p:nvPr>
            <p:ph type="title"/>
          </p:nvPr>
        </p:nvSpPr>
        <p:spPr/>
        <p:txBody>
          <a:bodyPr/>
          <a:lstStyle/>
          <a:p>
            <a:r>
              <a:t>Photo Montage</a:t>
            </a:r>
          </a:p>
        </p:txBody>
      </p:sp>
      <p:pic>
        <p:nvPicPr>
          <p:cNvPr id="27" name="Picture 26">
            <a:extLst>
              <a:ext uri="{FF2B5EF4-FFF2-40B4-BE49-F238E27FC236}">
                <a16:creationId xmlns:a16="http://schemas.microsoft.com/office/drawing/2014/main" id="{CD8BC8F1-F3FB-AD32-C1FE-74FAEE82468A}"/>
              </a:ext>
            </a:extLst>
          </p:cNvPr>
          <p:cNvPicPr>
            <a:picLocks noChangeAspect="1"/>
          </p:cNvPicPr>
          <p:nvPr/>
        </p:nvPicPr>
        <p:blipFill>
          <a:blip r:embed="rId2"/>
          <a:srcRect l="32835" t="18854" r="708" b="40940"/>
          <a:stretch>
            <a:fillRect/>
          </a:stretch>
        </p:blipFill>
        <p:spPr>
          <a:xfrm rot="5400000">
            <a:off x="5301488" y="1171249"/>
            <a:ext cx="4410519" cy="2068021"/>
          </a:xfrm>
          <a:prstGeom prst="rect">
            <a:avLst/>
          </a:prstGeom>
        </p:spPr>
      </p:pic>
      <p:pic>
        <p:nvPicPr>
          <p:cNvPr id="21" name="Picture 20">
            <a:extLst>
              <a:ext uri="{FF2B5EF4-FFF2-40B4-BE49-F238E27FC236}">
                <a16:creationId xmlns:a16="http://schemas.microsoft.com/office/drawing/2014/main" id="{0BA344DF-B63E-63DA-BC84-CA82BBA553EB}"/>
              </a:ext>
            </a:extLst>
          </p:cNvPr>
          <p:cNvPicPr>
            <a:picLocks noChangeAspect="1"/>
          </p:cNvPicPr>
          <p:nvPr/>
        </p:nvPicPr>
        <p:blipFill>
          <a:blip r:embed="rId3"/>
          <a:stretch>
            <a:fillRect/>
          </a:stretch>
        </p:blipFill>
        <p:spPr>
          <a:xfrm>
            <a:off x="0" y="0"/>
            <a:ext cx="6246719" cy="7370225"/>
          </a:xfrm>
          <a:prstGeom prst="rect">
            <a:avLst/>
          </a:prstGeom>
        </p:spPr>
      </p:pic>
      <p:pic>
        <p:nvPicPr>
          <p:cNvPr id="37" name="Picture 36">
            <a:extLst>
              <a:ext uri="{FF2B5EF4-FFF2-40B4-BE49-F238E27FC236}">
                <a16:creationId xmlns:a16="http://schemas.microsoft.com/office/drawing/2014/main" id="{A6702C1C-BF95-44DE-3724-37B459FCF0A4}"/>
              </a:ext>
            </a:extLst>
          </p:cNvPr>
          <p:cNvPicPr>
            <a:picLocks noChangeAspect="1"/>
          </p:cNvPicPr>
          <p:nvPr/>
        </p:nvPicPr>
        <p:blipFill>
          <a:blip r:embed="rId4"/>
          <a:srcRect l="-8997" t="5649" r="45382" b="-5649"/>
          <a:stretch>
            <a:fillRect/>
          </a:stretch>
        </p:blipFill>
        <p:spPr>
          <a:xfrm>
            <a:off x="3801475" y="1849586"/>
            <a:ext cx="5342525" cy="5520639"/>
          </a:xfrm>
          <a:prstGeom prst="rect">
            <a:avLst/>
          </a:prstGeom>
        </p:spPr>
      </p:pic>
    </p:spTree>
    <p:extLst>
      <p:ext uri="{BB962C8B-B14F-4D97-AF65-F5344CB8AC3E}">
        <p14:creationId xmlns:p14="http://schemas.microsoft.com/office/powerpoint/2010/main" val="42488252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2F65-B904-2C02-C3EA-D7AA59E94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17DCC-FB22-D101-15F2-DB3348A1B611}"/>
              </a:ext>
            </a:extLst>
          </p:cNvPr>
          <p:cNvSpPr>
            <a:spLocks noGrp="1"/>
          </p:cNvSpPr>
          <p:nvPr>
            <p:ph type="title"/>
          </p:nvPr>
        </p:nvSpPr>
        <p:spPr/>
        <p:txBody>
          <a:bodyPr/>
          <a:lstStyle/>
          <a:p>
            <a:r>
              <a:t>Photo Montage</a:t>
            </a:r>
          </a:p>
        </p:txBody>
      </p:sp>
      <p:pic>
        <p:nvPicPr>
          <p:cNvPr id="4" name="Picture 3">
            <a:extLst>
              <a:ext uri="{FF2B5EF4-FFF2-40B4-BE49-F238E27FC236}">
                <a16:creationId xmlns:a16="http://schemas.microsoft.com/office/drawing/2014/main" id="{8C9D0B55-3703-96EB-F797-FC00A7A51E11}"/>
              </a:ext>
            </a:extLst>
          </p:cNvPr>
          <p:cNvPicPr>
            <a:picLocks noChangeAspect="1"/>
          </p:cNvPicPr>
          <p:nvPr/>
        </p:nvPicPr>
        <p:blipFill>
          <a:blip r:embed="rId2"/>
          <a:stretch>
            <a:fillRect/>
          </a:stretch>
        </p:blipFill>
        <p:spPr>
          <a:xfrm>
            <a:off x="0" y="0"/>
            <a:ext cx="5154216" cy="6858000"/>
          </a:xfrm>
          <a:prstGeom prst="rect">
            <a:avLst/>
          </a:prstGeom>
        </p:spPr>
      </p:pic>
      <p:pic>
        <p:nvPicPr>
          <p:cNvPr id="6" name="Picture 5">
            <a:extLst>
              <a:ext uri="{FF2B5EF4-FFF2-40B4-BE49-F238E27FC236}">
                <a16:creationId xmlns:a16="http://schemas.microsoft.com/office/drawing/2014/main" id="{D6CC3313-4DCB-5215-CE90-0ECE540F4733}"/>
              </a:ext>
            </a:extLst>
          </p:cNvPr>
          <p:cNvPicPr>
            <a:picLocks noChangeAspect="1"/>
          </p:cNvPicPr>
          <p:nvPr/>
        </p:nvPicPr>
        <p:blipFill>
          <a:blip r:embed="rId3"/>
          <a:srcRect t="19259" r="30285" b="21616"/>
          <a:stretch>
            <a:fillRect/>
          </a:stretch>
        </p:blipFill>
        <p:spPr>
          <a:xfrm>
            <a:off x="5154216" y="0"/>
            <a:ext cx="3989784" cy="4054764"/>
          </a:xfrm>
          <a:prstGeom prst="rect">
            <a:avLst/>
          </a:prstGeom>
        </p:spPr>
      </p:pic>
      <p:pic>
        <p:nvPicPr>
          <p:cNvPr id="8" name="Picture 7">
            <a:extLst>
              <a:ext uri="{FF2B5EF4-FFF2-40B4-BE49-F238E27FC236}">
                <a16:creationId xmlns:a16="http://schemas.microsoft.com/office/drawing/2014/main" id="{D87804FB-BE97-8CEC-A84B-5190D5CF6AC9}"/>
              </a:ext>
            </a:extLst>
          </p:cNvPr>
          <p:cNvPicPr>
            <a:picLocks noChangeAspect="1"/>
          </p:cNvPicPr>
          <p:nvPr/>
        </p:nvPicPr>
        <p:blipFill>
          <a:blip r:embed="rId4"/>
          <a:srcRect t="17643" r="35305" b="16903"/>
          <a:stretch>
            <a:fillRect/>
          </a:stretch>
        </p:blipFill>
        <p:spPr>
          <a:xfrm>
            <a:off x="5154216" y="2443018"/>
            <a:ext cx="3989784" cy="5371025"/>
          </a:xfrm>
          <a:prstGeom prst="rect">
            <a:avLst/>
          </a:prstGeom>
        </p:spPr>
      </p:pic>
    </p:spTree>
    <p:extLst>
      <p:ext uri="{BB962C8B-B14F-4D97-AF65-F5344CB8AC3E}">
        <p14:creationId xmlns:p14="http://schemas.microsoft.com/office/powerpoint/2010/main" val="127162631"/>
      </p:ext>
    </p:extLst>
  </p:cSld>
  <p:clrMapOvr>
    <a:masterClrMapping/>
  </p:clrMapOvr>
</p:sld>
</file>

<file path=ppt/theme/theme1.xml><?xml version="1.0" encoding="utf-8"?>
<a:theme xmlns:a="http://schemas.openxmlformats.org/drawingml/2006/main" name="View">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a5f637b-9a60-4cd5-9a43-7a07ca411952}" enabled="1" method="Standard" siteId="{e10e91d9-2868-4ce2-8b0a-3c652eac3e84}" contentBits="0" removed="0"/>
</clbl:labelList>
</file>

<file path=docProps/app.xml><?xml version="1.0" encoding="utf-8"?>
<Properties xmlns="http://schemas.openxmlformats.org/officeDocument/2006/extended-properties" xmlns:vt="http://schemas.openxmlformats.org/officeDocument/2006/docPropsVTypes">
  <Template>TM03457515[[fn=View]]</Template>
  <TotalTime>1028</TotalTime>
  <Words>1227</Words>
  <Application>Microsoft Office PowerPoint</Application>
  <PresentationFormat>On-screen Show (4:3)</PresentationFormat>
  <Paragraphs>164</Paragraphs>
  <Slides>33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Arial</vt:lpstr>
      <vt:lpstr>Century Schoolbook</vt:lpstr>
      <vt:lpstr>Open Sans</vt:lpstr>
      <vt:lpstr>Times New Roman</vt:lpstr>
      <vt:lpstr>Wingdings 2</vt:lpstr>
      <vt:lpstr>View</vt:lpstr>
      <vt:lpstr>Year 10 Work Experience Celebration</vt:lpstr>
      <vt:lpstr>Student Spotlight </vt:lpstr>
      <vt:lpstr>Student Spotlight 1</vt:lpstr>
      <vt:lpstr>Student Spotlight 2</vt:lpstr>
      <vt:lpstr>Student Spotlight 3</vt:lpstr>
      <vt:lpstr>Student Spotlight 4</vt:lpstr>
      <vt:lpstr>Student Spotlight 5</vt:lpstr>
      <vt:lpstr>Student Spotlight 6</vt:lpstr>
      <vt:lpstr>Employer Feedback </vt:lpstr>
      <vt:lpstr>Employer Feedback 1</vt:lpstr>
      <vt:lpstr>PowerPoint Presentation</vt:lpstr>
      <vt:lpstr>PowerPoint Presentation</vt:lpstr>
      <vt:lpstr>Employer Feedback 4</vt:lpstr>
      <vt:lpstr>Employer Feedback 5</vt:lpstr>
      <vt:lpstr>PowerPoint Presentation</vt:lpstr>
      <vt:lpstr>Employer Feedback 7</vt:lpstr>
      <vt:lpstr>Employer Feedback 8</vt:lpstr>
      <vt:lpstr>Success Stories </vt:lpstr>
      <vt:lpstr>Success Stories 1</vt:lpstr>
      <vt:lpstr>Success Stories 2</vt:lpstr>
      <vt:lpstr>Success Stories 3</vt:lpstr>
      <vt:lpstr>Success Stories 4</vt:lpstr>
      <vt:lpstr>Success Stories 4</vt:lpstr>
      <vt:lpstr>Success Stories 4</vt:lpstr>
      <vt:lpstr>Success Stories 4</vt:lpstr>
      <vt:lpstr>Success Stories 4</vt:lpstr>
      <vt:lpstr>Photo Montage </vt:lpstr>
      <vt:lpstr>Photo Montage</vt:lpstr>
      <vt:lpstr>Photo Montage</vt:lpstr>
      <vt:lpstr>Photo Montage</vt:lpstr>
      <vt:lpstr>Photo Montage</vt:lpstr>
      <vt:lpstr>Photo Montage</vt:lpstr>
      <vt:lpstr>Photo Montage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10 Work Experience Celebration</dc:title>
  <dc:subject/>
  <dc:creator>M Hill (WWC)</dc:creator>
  <cp:keywords/>
  <dc:description>generated using python-pptx</dc:description>
  <cp:lastModifiedBy>M Hill (WWC)</cp:lastModifiedBy>
  <cp:revision>29</cp:revision>
  <dcterms:created xsi:type="dcterms:W3CDTF">2013-01-27T09:14:16Z</dcterms:created>
  <dcterms:modified xsi:type="dcterms:W3CDTF">2026-10-08T10:05:48Z</dcterms:modified>
  <cp:category/>
</cp:coreProperties>
</file>